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jp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851407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86527" y="2882113"/>
            <a:ext cx="8415655" cy="513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71754" y="4849778"/>
            <a:ext cx="8216900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851407" cy="685799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880" y="0"/>
                </a:moveTo>
                <a:lnTo>
                  <a:pt x="0" y="0"/>
                </a:lnTo>
                <a:lnTo>
                  <a:pt x="0" y="6858000"/>
                </a:lnTo>
                <a:lnTo>
                  <a:pt x="182880" y="6858000"/>
                </a:lnTo>
                <a:lnTo>
                  <a:pt x="18288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714755"/>
            <a:ext cx="1591310" cy="506730"/>
          </a:xfrm>
          <a:custGeom>
            <a:avLst/>
            <a:gdLst/>
            <a:ahLst/>
            <a:cxnLst/>
            <a:rect l="l" t="t" r="r" b="b"/>
            <a:pathLst>
              <a:path w="1591310" h="506730">
                <a:moveTo>
                  <a:pt x="482" y="0"/>
                </a:moveTo>
                <a:lnTo>
                  <a:pt x="0" y="58149"/>
                </a:lnTo>
                <a:lnTo>
                  <a:pt x="0" y="503197"/>
                </a:lnTo>
                <a:lnTo>
                  <a:pt x="1245412" y="506730"/>
                </a:lnTo>
                <a:lnTo>
                  <a:pt x="1345692" y="506730"/>
                </a:lnTo>
                <a:lnTo>
                  <a:pt x="1350327" y="501967"/>
                </a:lnTo>
                <a:lnTo>
                  <a:pt x="1351864" y="500341"/>
                </a:lnTo>
                <a:lnTo>
                  <a:pt x="1353756" y="498830"/>
                </a:lnTo>
                <a:lnTo>
                  <a:pt x="1355305" y="497205"/>
                </a:lnTo>
                <a:lnTo>
                  <a:pt x="1584198" y="268516"/>
                </a:lnTo>
                <a:lnTo>
                  <a:pt x="1589512" y="261372"/>
                </a:lnTo>
                <a:lnTo>
                  <a:pt x="1591284" y="254228"/>
                </a:lnTo>
                <a:lnTo>
                  <a:pt x="1589512" y="247084"/>
                </a:lnTo>
                <a:lnTo>
                  <a:pt x="1584198" y="239941"/>
                </a:lnTo>
                <a:lnTo>
                  <a:pt x="1355305" y="11252"/>
                </a:lnTo>
                <a:lnTo>
                  <a:pt x="1350327" y="11252"/>
                </a:lnTo>
                <a:lnTo>
                  <a:pt x="1350327" y="6489"/>
                </a:lnTo>
                <a:lnTo>
                  <a:pt x="1345692" y="6489"/>
                </a:lnTo>
                <a:lnTo>
                  <a:pt x="1340878" y="1727"/>
                </a:lnTo>
                <a:lnTo>
                  <a:pt x="1245412" y="1727"/>
                </a:lnTo>
                <a:lnTo>
                  <a:pt x="482" y="0"/>
                </a:lnTo>
                <a:close/>
              </a:path>
            </a:pathLst>
          </a:custGeom>
          <a:solidFill>
            <a:srgbClr val="35353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"/>
            <a:ext cx="2851407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7991" y="470394"/>
            <a:ext cx="4716017" cy="49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31681" y="2721904"/>
            <a:ext cx="9548495" cy="1494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jp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5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jp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jp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jpg"/><Relationship Id="rId9" Type="http://schemas.openxmlformats.org/officeDocument/2006/relationships/image" Target="../media/image271.png"/><Relationship Id="rId10" Type="http://schemas.openxmlformats.org/officeDocument/2006/relationships/image" Target="../media/image272.png"/><Relationship Id="rId11" Type="http://schemas.openxmlformats.org/officeDocument/2006/relationships/image" Target="../media/image273.png"/><Relationship Id="rId12" Type="http://schemas.openxmlformats.org/officeDocument/2006/relationships/image" Target="../media/image274.jpg"/><Relationship Id="rId13" Type="http://schemas.openxmlformats.org/officeDocument/2006/relationships/image" Target="../media/image26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jpg"/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6" Type="http://schemas.openxmlformats.org/officeDocument/2006/relationships/image" Target="../media/image281.png"/><Relationship Id="rId7" Type="http://schemas.openxmlformats.org/officeDocument/2006/relationships/image" Target="../media/image282.png"/><Relationship Id="rId8" Type="http://schemas.openxmlformats.org/officeDocument/2006/relationships/image" Target="../media/image283.png"/><Relationship Id="rId9" Type="http://schemas.openxmlformats.org/officeDocument/2006/relationships/image" Target="../media/image284.png"/><Relationship Id="rId10" Type="http://schemas.openxmlformats.org/officeDocument/2006/relationships/image" Target="../media/image285.png"/><Relationship Id="rId11" Type="http://schemas.openxmlformats.org/officeDocument/2006/relationships/image" Target="../media/image286.png"/><Relationship Id="rId12" Type="http://schemas.openxmlformats.org/officeDocument/2006/relationships/image" Target="../media/image287.png"/><Relationship Id="rId13" Type="http://schemas.openxmlformats.org/officeDocument/2006/relationships/image" Target="../media/image288.png"/><Relationship Id="rId14" Type="http://schemas.openxmlformats.org/officeDocument/2006/relationships/image" Target="../media/image289.png"/><Relationship Id="rId15" Type="http://schemas.openxmlformats.org/officeDocument/2006/relationships/image" Target="../media/image290.png"/><Relationship Id="rId16" Type="http://schemas.openxmlformats.org/officeDocument/2006/relationships/image" Target="../media/image291.png"/><Relationship Id="rId17" Type="http://schemas.openxmlformats.org/officeDocument/2006/relationships/image" Target="../media/image292.png"/><Relationship Id="rId18" Type="http://schemas.openxmlformats.org/officeDocument/2006/relationships/image" Target="../media/image293.png"/><Relationship Id="rId19" Type="http://schemas.openxmlformats.org/officeDocument/2006/relationships/image" Target="../media/image294.png"/><Relationship Id="rId20" Type="http://schemas.openxmlformats.org/officeDocument/2006/relationships/image" Target="../media/image295.png"/><Relationship Id="rId21" Type="http://schemas.openxmlformats.org/officeDocument/2006/relationships/image" Target="../media/image209.png"/><Relationship Id="rId22" Type="http://schemas.openxmlformats.org/officeDocument/2006/relationships/image" Target="../media/image296.png"/><Relationship Id="rId23" Type="http://schemas.openxmlformats.org/officeDocument/2006/relationships/image" Target="../media/image297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8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32.png"/><Relationship Id="rId27" Type="http://schemas.openxmlformats.org/officeDocument/2006/relationships/image" Target="../media/image33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Relationship Id="rId30" Type="http://schemas.openxmlformats.org/officeDocument/2006/relationships/image" Target="../media/image36.png"/><Relationship Id="rId31" Type="http://schemas.openxmlformats.org/officeDocument/2006/relationships/image" Target="../media/image37.png"/><Relationship Id="rId32" Type="http://schemas.openxmlformats.org/officeDocument/2006/relationships/image" Target="../media/image38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Relationship Id="rId36" Type="http://schemas.openxmlformats.org/officeDocument/2006/relationships/image" Target="../media/image42.png"/><Relationship Id="rId37" Type="http://schemas.openxmlformats.org/officeDocument/2006/relationships/image" Target="../media/image43.png"/><Relationship Id="rId38" Type="http://schemas.openxmlformats.org/officeDocument/2006/relationships/image" Target="../media/image44.png"/><Relationship Id="rId39" Type="http://schemas.openxmlformats.org/officeDocument/2006/relationships/image" Target="../media/image45.png"/><Relationship Id="rId40" Type="http://schemas.openxmlformats.org/officeDocument/2006/relationships/image" Target="../media/image46.png"/><Relationship Id="rId41" Type="http://schemas.openxmlformats.org/officeDocument/2006/relationships/image" Target="../media/image47.png"/><Relationship Id="rId42" Type="http://schemas.openxmlformats.org/officeDocument/2006/relationships/image" Target="../media/image48.png"/><Relationship Id="rId43" Type="http://schemas.openxmlformats.org/officeDocument/2006/relationships/image" Target="../media/image49.png"/><Relationship Id="rId44" Type="http://schemas.openxmlformats.org/officeDocument/2006/relationships/image" Target="../media/image50.png"/><Relationship Id="rId45" Type="http://schemas.openxmlformats.org/officeDocument/2006/relationships/image" Target="../media/image51.png"/><Relationship Id="rId46" Type="http://schemas.openxmlformats.org/officeDocument/2006/relationships/image" Target="../media/image52.png"/><Relationship Id="rId47" Type="http://schemas.openxmlformats.org/officeDocument/2006/relationships/image" Target="../media/image53.png"/><Relationship Id="rId48" Type="http://schemas.openxmlformats.org/officeDocument/2006/relationships/image" Target="../media/image54.png"/><Relationship Id="rId49" Type="http://schemas.openxmlformats.org/officeDocument/2006/relationships/image" Target="../media/image55.png"/><Relationship Id="rId50" Type="http://schemas.openxmlformats.org/officeDocument/2006/relationships/image" Target="../media/image56.png"/><Relationship Id="rId51" Type="http://schemas.openxmlformats.org/officeDocument/2006/relationships/image" Target="../media/image57.png"/><Relationship Id="rId52" Type="http://schemas.openxmlformats.org/officeDocument/2006/relationships/image" Target="../media/image58.png"/><Relationship Id="rId53" Type="http://schemas.openxmlformats.org/officeDocument/2006/relationships/image" Target="../media/image59.png"/><Relationship Id="rId54" Type="http://schemas.openxmlformats.org/officeDocument/2006/relationships/image" Target="../media/image60.png"/><Relationship Id="rId55" Type="http://schemas.openxmlformats.org/officeDocument/2006/relationships/image" Target="../media/image6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Relationship Id="rId20" Type="http://schemas.openxmlformats.org/officeDocument/2006/relationships/image" Target="../media/image79.png"/><Relationship Id="rId21" Type="http://schemas.openxmlformats.org/officeDocument/2006/relationships/image" Target="../media/image80.png"/><Relationship Id="rId22" Type="http://schemas.openxmlformats.org/officeDocument/2006/relationships/image" Target="../media/image81.png"/><Relationship Id="rId23" Type="http://schemas.openxmlformats.org/officeDocument/2006/relationships/image" Target="../media/image82.png"/><Relationship Id="rId24" Type="http://schemas.openxmlformats.org/officeDocument/2006/relationships/image" Target="../media/image83.png"/><Relationship Id="rId25" Type="http://schemas.openxmlformats.org/officeDocument/2006/relationships/image" Target="../media/image84.png"/><Relationship Id="rId26" Type="http://schemas.openxmlformats.org/officeDocument/2006/relationships/image" Target="../media/image85.png"/><Relationship Id="rId27" Type="http://schemas.openxmlformats.org/officeDocument/2006/relationships/image" Target="../media/image86.png"/><Relationship Id="rId28" Type="http://schemas.openxmlformats.org/officeDocument/2006/relationships/image" Target="../media/image87.png"/><Relationship Id="rId29" Type="http://schemas.openxmlformats.org/officeDocument/2006/relationships/image" Target="../media/image88.png"/><Relationship Id="rId30" Type="http://schemas.openxmlformats.org/officeDocument/2006/relationships/image" Target="../media/image89.png"/><Relationship Id="rId31" Type="http://schemas.openxmlformats.org/officeDocument/2006/relationships/image" Target="../media/image90.png"/><Relationship Id="rId32" Type="http://schemas.openxmlformats.org/officeDocument/2006/relationships/image" Target="../media/image91.png"/><Relationship Id="rId33" Type="http://schemas.openxmlformats.org/officeDocument/2006/relationships/image" Target="../media/image92.png"/><Relationship Id="rId34" Type="http://schemas.openxmlformats.org/officeDocument/2006/relationships/image" Target="../media/image93.png"/><Relationship Id="rId35" Type="http://schemas.openxmlformats.org/officeDocument/2006/relationships/image" Target="../media/image94.png"/><Relationship Id="rId36" Type="http://schemas.openxmlformats.org/officeDocument/2006/relationships/image" Target="../media/image95.png"/><Relationship Id="rId37" Type="http://schemas.openxmlformats.org/officeDocument/2006/relationships/image" Target="../media/image96.png"/><Relationship Id="rId38" Type="http://schemas.openxmlformats.org/officeDocument/2006/relationships/image" Target="../media/image97.png"/><Relationship Id="rId39" Type="http://schemas.openxmlformats.org/officeDocument/2006/relationships/image" Target="../media/image98.png"/><Relationship Id="rId40" Type="http://schemas.openxmlformats.org/officeDocument/2006/relationships/image" Target="../media/image99.png"/><Relationship Id="rId41" Type="http://schemas.openxmlformats.org/officeDocument/2006/relationships/image" Target="../media/image100.png"/><Relationship Id="rId42" Type="http://schemas.openxmlformats.org/officeDocument/2006/relationships/image" Target="../media/image101.png"/><Relationship Id="rId43" Type="http://schemas.openxmlformats.org/officeDocument/2006/relationships/image" Target="../media/image102.png"/><Relationship Id="rId44" Type="http://schemas.openxmlformats.org/officeDocument/2006/relationships/image" Target="../media/image103.png"/><Relationship Id="rId45" Type="http://schemas.openxmlformats.org/officeDocument/2006/relationships/image" Target="../media/image104.png"/><Relationship Id="rId46" Type="http://schemas.openxmlformats.org/officeDocument/2006/relationships/image" Target="../media/image105.png"/><Relationship Id="rId47" Type="http://schemas.openxmlformats.org/officeDocument/2006/relationships/image" Target="../media/image10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8.png"/><Relationship Id="rId15" Type="http://schemas.openxmlformats.org/officeDocument/2006/relationships/image" Target="../media/image119.png"/><Relationship Id="rId16" Type="http://schemas.openxmlformats.org/officeDocument/2006/relationships/image" Target="../media/image120.jpg"/><Relationship Id="rId17" Type="http://schemas.openxmlformats.org/officeDocument/2006/relationships/image" Target="../media/image121.png"/><Relationship Id="rId18" Type="http://schemas.openxmlformats.org/officeDocument/2006/relationships/image" Target="../media/image122.png"/><Relationship Id="rId19" Type="http://schemas.openxmlformats.org/officeDocument/2006/relationships/image" Target="../media/image123.png"/><Relationship Id="rId20" Type="http://schemas.openxmlformats.org/officeDocument/2006/relationships/image" Target="../media/image124.png"/><Relationship Id="rId21" Type="http://schemas.openxmlformats.org/officeDocument/2006/relationships/image" Target="../media/image125.png"/><Relationship Id="rId22" Type="http://schemas.openxmlformats.org/officeDocument/2006/relationships/image" Target="../media/image126.png"/><Relationship Id="rId23" Type="http://schemas.openxmlformats.org/officeDocument/2006/relationships/image" Target="../media/image127.png"/><Relationship Id="rId24" Type="http://schemas.openxmlformats.org/officeDocument/2006/relationships/image" Target="../media/image128.png"/><Relationship Id="rId25" Type="http://schemas.openxmlformats.org/officeDocument/2006/relationships/image" Target="../media/image129.png"/><Relationship Id="rId26" Type="http://schemas.openxmlformats.org/officeDocument/2006/relationships/image" Target="../media/image130.png"/><Relationship Id="rId27" Type="http://schemas.openxmlformats.org/officeDocument/2006/relationships/image" Target="../media/image131.png"/><Relationship Id="rId28" Type="http://schemas.openxmlformats.org/officeDocument/2006/relationships/image" Target="../media/image132.png"/><Relationship Id="rId29" Type="http://schemas.openxmlformats.org/officeDocument/2006/relationships/image" Target="../media/image133.png"/><Relationship Id="rId30" Type="http://schemas.openxmlformats.org/officeDocument/2006/relationships/image" Target="../media/image134.png"/><Relationship Id="rId31" Type="http://schemas.openxmlformats.org/officeDocument/2006/relationships/image" Target="../media/image135.png"/><Relationship Id="rId32" Type="http://schemas.openxmlformats.org/officeDocument/2006/relationships/image" Target="../media/image13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png"/><Relationship Id="rId16" Type="http://schemas.openxmlformats.org/officeDocument/2006/relationships/image" Target="../media/image150.png"/><Relationship Id="rId17" Type="http://schemas.openxmlformats.org/officeDocument/2006/relationships/image" Target="../media/image151.png"/><Relationship Id="rId18" Type="http://schemas.openxmlformats.org/officeDocument/2006/relationships/image" Target="../media/image152.png"/><Relationship Id="rId19" Type="http://schemas.openxmlformats.org/officeDocument/2006/relationships/image" Target="../media/image153.png"/><Relationship Id="rId20" Type="http://schemas.openxmlformats.org/officeDocument/2006/relationships/image" Target="../media/image154.png"/><Relationship Id="rId21" Type="http://schemas.openxmlformats.org/officeDocument/2006/relationships/image" Target="../media/image155.png"/><Relationship Id="rId22" Type="http://schemas.openxmlformats.org/officeDocument/2006/relationships/image" Target="../media/image156.png"/><Relationship Id="rId23" Type="http://schemas.openxmlformats.org/officeDocument/2006/relationships/image" Target="../media/image157.png"/><Relationship Id="rId24" Type="http://schemas.openxmlformats.org/officeDocument/2006/relationships/image" Target="../media/image158.png"/><Relationship Id="rId25" Type="http://schemas.openxmlformats.org/officeDocument/2006/relationships/image" Target="../media/image159.png"/><Relationship Id="rId26" Type="http://schemas.openxmlformats.org/officeDocument/2006/relationships/image" Target="../media/image160.png"/><Relationship Id="rId27" Type="http://schemas.openxmlformats.org/officeDocument/2006/relationships/image" Target="../media/image161.png"/><Relationship Id="rId28" Type="http://schemas.openxmlformats.org/officeDocument/2006/relationships/image" Target="../media/image162.png"/><Relationship Id="rId29" Type="http://schemas.openxmlformats.org/officeDocument/2006/relationships/image" Target="../media/image163.png"/><Relationship Id="rId30" Type="http://schemas.openxmlformats.org/officeDocument/2006/relationships/image" Target="../media/image164.png"/><Relationship Id="rId31" Type="http://schemas.openxmlformats.org/officeDocument/2006/relationships/image" Target="../media/image165.png"/><Relationship Id="rId32" Type="http://schemas.openxmlformats.org/officeDocument/2006/relationships/image" Target="../media/image166.png"/><Relationship Id="rId33" Type="http://schemas.openxmlformats.org/officeDocument/2006/relationships/image" Target="../media/image167.png"/><Relationship Id="rId34" Type="http://schemas.openxmlformats.org/officeDocument/2006/relationships/image" Target="../media/image168.png"/><Relationship Id="rId35" Type="http://schemas.openxmlformats.org/officeDocument/2006/relationships/image" Target="../media/image169.png"/><Relationship Id="rId36" Type="http://schemas.openxmlformats.org/officeDocument/2006/relationships/image" Target="../media/image17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71.png"/><Relationship Id="rId4" Type="http://schemas.openxmlformats.org/officeDocument/2006/relationships/image" Target="../media/image172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173.jp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png"/><Relationship Id="rId10" Type="http://schemas.openxmlformats.org/officeDocument/2006/relationships/image" Target="../media/image179.png"/><Relationship Id="rId11" Type="http://schemas.openxmlformats.org/officeDocument/2006/relationships/image" Target="../media/image180.png"/><Relationship Id="rId12" Type="http://schemas.openxmlformats.org/officeDocument/2006/relationships/image" Target="../media/image181.png"/><Relationship Id="rId13" Type="http://schemas.openxmlformats.org/officeDocument/2006/relationships/image" Target="../media/image182.png"/><Relationship Id="rId14" Type="http://schemas.openxmlformats.org/officeDocument/2006/relationships/image" Target="../media/image183.png"/><Relationship Id="rId15" Type="http://schemas.openxmlformats.org/officeDocument/2006/relationships/image" Target="../media/image184.png"/><Relationship Id="rId16" Type="http://schemas.openxmlformats.org/officeDocument/2006/relationships/image" Target="../media/image185.png"/><Relationship Id="rId17" Type="http://schemas.openxmlformats.org/officeDocument/2006/relationships/image" Target="../media/image186.png"/><Relationship Id="rId18" Type="http://schemas.openxmlformats.org/officeDocument/2006/relationships/image" Target="../media/image187.png"/><Relationship Id="rId19" Type="http://schemas.openxmlformats.org/officeDocument/2006/relationships/image" Target="../media/image188.png"/><Relationship Id="rId20" Type="http://schemas.openxmlformats.org/officeDocument/2006/relationships/image" Target="../media/image189.png"/><Relationship Id="rId21" Type="http://schemas.openxmlformats.org/officeDocument/2006/relationships/image" Target="../media/image190.png"/><Relationship Id="rId22" Type="http://schemas.openxmlformats.org/officeDocument/2006/relationships/image" Target="../media/image191.png"/><Relationship Id="rId23" Type="http://schemas.openxmlformats.org/officeDocument/2006/relationships/image" Target="../media/image192.png"/><Relationship Id="rId24" Type="http://schemas.openxmlformats.org/officeDocument/2006/relationships/image" Target="../media/image193.png"/><Relationship Id="rId25" Type="http://schemas.openxmlformats.org/officeDocument/2006/relationships/image" Target="../media/image194.png"/><Relationship Id="rId26" Type="http://schemas.openxmlformats.org/officeDocument/2006/relationships/image" Target="../media/image195.png"/><Relationship Id="rId27" Type="http://schemas.openxmlformats.org/officeDocument/2006/relationships/image" Target="../media/image196.png"/><Relationship Id="rId28" Type="http://schemas.openxmlformats.org/officeDocument/2006/relationships/image" Target="../media/image197.png"/><Relationship Id="rId29" Type="http://schemas.openxmlformats.org/officeDocument/2006/relationships/image" Target="../media/image198.png"/><Relationship Id="rId30" Type="http://schemas.openxmlformats.org/officeDocument/2006/relationships/image" Target="../media/image199.png"/><Relationship Id="rId31" Type="http://schemas.openxmlformats.org/officeDocument/2006/relationships/image" Target="../media/image200.png"/><Relationship Id="rId32" Type="http://schemas.openxmlformats.org/officeDocument/2006/relationships/image" Target="../media/image201.png"/><Relationship Id="rId33" Type="http://schemas.openxmlformats.org/officeDocument/2006/relationships/image" Target="../media/image202.png"/><Relationship Id="rId34" Type="http://schemas.openxmlformats.org/officeDocument/2006/relationships/image" Target="../media/image203.png"/><Relationship Id="rId35" Type="http://schemas.openxmlformats.org/officeDocument/2006/relationships/image" Target="../media/image204.png"/><Relationship Id="rId36" Type="http://schemas.openxmlformats.org/officeDocument/2006/relationships/image" Target="../media/image205.png"/><Relationship Id="rId37" Type="http://schemas.openxmlformats.org/officeDocument/2006/relationships/image" Target="../media/image206.png"/><Relationship Id="rId38" Type="http://schemas.openxmlformats.org/officeDocument/2006/relationships/image" Target="../media/image207.png"/><Relationship Id="rId39" Type="http://schemas.openxmlformats.org/officeDocument/2006/relationships/image" Target="../media/image208.png"/><Relationship Id="rId40" Type="http://schemas.openxmlformats.org/officeDocument/2006/relationships/image" Target="../media/image209.png"/><Relationship Id="rId41" Type="http://schemas.openxmlformats.org/officeDocument/2006/relationships/image" Target="../media/image210.png"/><Relationship Id="rId42" Type="http://schemas.openxmlformats.org/officeDocument/2006/relationships/image" Target="../media/image211.png"/><Relationship Id="rId43" Type="http://schemas.openxmlformats.org/officeDocument/2006/relationships/image" Target="../media/image212.png"/><Relationship Id="rId44" Type="http://schemas.openxmlformats.org/officeDocument/2006/relationships/image" Target="../media/image213.png"/><Relationship Id="rId45" Type="http://schemas.openxmlformats.org/officeDocument/2006/relationships/image" Target="../media/image214.png"/><Relationship Id="rId46" Type="http://schemas.openxmlformats.org/officeDocument/2006/relationships/image" Target="../media/image21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6.png"/><Relationship Id="rId4" Type="http://schemas.openxmlformats.org/officeDocument/2006/relationships/image" Target="../media/image217.jpg"/><Relationship Id="rId5" Type="http://schemas.openxmlformats.org/officeDocument/2006/relationships/image" Target="../media/image218.jpg"/><Relationship Id="rId6" Type="http://schemas.openxmlformats.org/officeDocument/2006/relationships/image" Target="../media/image219.jpg"/><Relationship Id="rId7" Type="http://schemas.openxmlformats.org/officeDocument/2006/relationships/image" Target="../media/image220.jpg"/><Relationship Id="rId8" Type="http://schemas.openxmlformats.org/officeDocument/2006/relationships/image" Target="../media/image221.jpg"/><Relationship Id="rId9" Type="http://schemas.openxmlformats.org/officeDocument/2006/relationships/image" Target="../media/image222.jpg"/><Relationship Id="rId10" Type="http://schemas.openxmlformats.org/officeDocument/2006/relationships/image" Target="../media/image223.jpg"/><Relationship Id="rId11" Type="http://schemas.openxmlformats.org/officeDocument/2006/relationships/image" Target="../media/image224.jpg"/><Relationship Id="rId12" Type="http://schemas.openxmlformats.org/officeDocument/2006/relationships/image" Target="../media/image225.jpg"/><Relationship Id="rId13" Type="http://schemas.openxmlformats.org/officeDocument/2006/relationships/image" Target="../media/image226.jpg"/><Relationship Id="rId14" Type="http://schemas.openxmlformats.org/officeDocument/2006/relationships/image" Target="../media/image227.jpg"/><Relationship Id="rId15" Type="http://schemas.openxmlformats.org/officeDocument/2006/relationships/image" Target="../media/image228.jpg"/><Relationship Id="rId16" Type="http://schemas.openxmlformats.org/officeDocument/2006/relationships/image" Target="../media/image229.png"/><Relationship Id="rId17" Type="http://schemas.openxmlformats.org/officeDocument/2006/relationships/image" Target="../media/image230.png"/><Relationship Id="rId18" Type="http://schemas.openxmlformats.org/officeDocument/2006/relationships/image" Target="../media/image231.png"/><Relationship Id="rId19" Type="http://schemas.openxmlformats.org/officeDocument/2006/relationships/image" Target="../media/image232.png"/><Relationship Id="rId20" Type="http://schemas.openxmlformats.org/officeDocument/2006/relationships/image" Target="../media/image233.png"/><Relationship Id="rId21" Type="http://schemas.openxmlformats.org/officeDocument/2006/relationships/image" Target="../media/image234.png"/><Relationship Id="rId22" Type="http://schemas.openxmlformats.org/officeDocument/2006/relationships/image" Target="../media/image235.png"/><Relationship Id="rId23" Type="http://schemas.openxmlformats.org/officeDocument/2006/relationships/image" Target="../media/image236.png"/><Relationship Id="rId24" Type="http://schemas.openxmlformats.org/officeDocument/2006/relationships/image" Target="../media/image237.png"/><Relationship Id="rId25" Type="http://schemas.openxmlformats.org/officeDocument/2006/relationships/image" Target="../media/image238.png"/><Relationship Id="rId26" Type="http://schemas.openxmlformats.org/officeDocument/2006/relationships/image" Target="../media/image239.png"/><Relationship Id="rId27" Type="http://schemas.openxmlformats.org/officeDocument/2006/relationships/image" Target="../media/image240.png"/><Relationship Id="rId28" Type="http://schemas.openxmlformats.org/officeDocument/2006/relationships/image" Target="../media/image24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g"/><Relationship Id="rId3" Type="http://schemas.openxmlformats.org/officeDocument/2006/relationships/image" Target="../media/image243.png"/><Relationship Id="rId4" Type="http://schemas.openxmlformats.org/officeDocument/2006/relationships/image" Target="../media/image244.jp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7" Type="http://schemas.openxmlformats.org/officeDocument/2006/relationships/image" Target="../media/image247.png"/><Relationship Id="rId8" Type="http://schemas.openxmlformats.org/officeDocument/2006/relationships/image" Target="../media/image248.png"/><Relationship Id="rId9" Type="http://schemas.openxmlformats.org/officeDocument/2006/relationships/image" Target="../media/image249.png"/><Relationship Id="rId10" Type="http://schemas.openxmlformats.org/officeDocument/2006/relationships/image" Target="../media/image250.png"/><Relationship Id="rId11" Type="http://schemas.openxmlformats.org/officeDocument/2006/relationships/image" Target="../media/image251.jpg"/><Relationship Id="rId12" Type="http://schemas.openxmlformats.org/officeDocument/2006/relationships/image" Target="../media/image252.png"/><Relationship Id="rId13" Type="http://schemas.openxmlformats.org/officeDocument/2006/relationships/image" Target="../media/image25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945806" y="6488722"/>
            <a:ext cx="140970" cy="31115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 spc="-215">
                <a:solidFill>
                  <a:srgbClr val="FDFFFF"/>
                </a:solidFill>
                <a:latin typeface="Verdana"/>
                <a:cs typeface="Verdana"/>
              </a:rPr>
              <a:t>1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8205" y="2790444"/>
              <a:ext cx="8923019" cy="89763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23695" algn="l"/>
                <a:tab pos="4556760" algn="l"/>
              </a:tabLst>
            </a:pPr>
            <a:r>
              <a:rPr dirty="0" sz="3200" spc="160"/>
              <a:t>AQUA</a:t>
            </a:r>
            <a:r>
              <a:rPr dirty="0" sz="3200"/>
              <a:t>	</a:t>
            </a:r>
            <a:r>
              <a:rPr dirty="0" sz="3200" spc="229"/>
              <a:t>FISHERIES</a:t>
            </a:r>
            <a:r>
              <a:rPr dirty="0" sz="3200"/>
              <a:t>	</a:t>
            </a:r>
            <a:r>
              <a:rPr dirty="0" sz="3200" spc="215"/>
              <a:t>AQUACULTURE </a:t>
            </a:r>
            <a:endParaRPr sz="3200"/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3089" y="4690110"/>
            <a:ext cx="9343643" cy="1502663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180"/>
              <a:t>A</a:t>
            </a:r>
            <a:r>
              <a:rPr dirty="0" sz="5400" spc="285"/>
              <a:t>Q</a:t>
            </a:r>
            <a:r>
              <a:rPr dirty="0" sz="5400" spc="95"/>
              <a:t>U</a:t>
            </a:r>
            <a:r>
              <a:rPr dirty="0" sz="5400" spc="280"/>
              <a:t>A</a:t>
            </a:r>
            <a:r>
              <a:rPr dirty="0" sz="5400" spc="-229"/>
              <a:t>F</a:t>
            </a:r>
            <a:r>
              <a:rPr dirty="0" sz="5400" spc="180"/>
              <a:t>A</a:t>
            </a:r>
            <a:r>
              <a:rPr dirty="0" sz="5400" spc="-15"/>
              <a:t>Q</a:t>
            </a:r>
            <a:r>
              <a:rPr dirty="0" sz="5400" spc="560"/>
              <a:t> </a:t>
            </a:r>
            <a:r>
              <a:rPr dirty="0" sz="5400" spc="270"/>
              <a:t>COMPLEX</a:t>
            </a:r>
            <a:endParaRPr sz="5400"/>
          </a:p>
        </p:txBody>
      </p:sp>
      <p:grpSp>
        <p:nvGrpSpPr>
          <p:cNvPr id="9" name="object 9" descr=""/>
          <p:cNvGrpSpPr/>
          <p:nvPr/>
        </p:nvGrpSpPr>
        <p:grpSpPr>
          <a:xfrm>
            <a:off x="3137916" y="193547"/>
            <a:ext cx="8775700" cy="6614795"/>
            <a:chOff x="3137916" y="193547"/>
            <a:chExt cx="8775700" cy="6614795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7916" y="3662172"/>
              <a:ext cx="6320027" cy="135559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1481054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1697843" y="2492121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1214627"/>
              <a:ext cx="182880" cy="5643880"/>
            </a:xfrm>
            <a:custGeom>
              <a:avLst/>
              <a:gdLst/>
              <a:ahLst/>
              <a:cxnLst/>
              <a:rect l="l" t="t" r="r" b="b"/>
              <a:pathLst>
                <a:path w="182880" h="5643880">
                  <a:moveTo>
                    <a:pt x="0" y="5643372"/>
                  </a:moveTo>
                  <a:lnTo>
                    <a:pt x="182880" y="5643372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5643372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12192000" cy="1214755"/>
            </a:xfrm>
            <a:custGeom>
              <a:avLst/>
              <a:gdLst/>
              <a:ahLst/>
              <a:cxnLst/>
              <a:rect l="l" t="t" r="r" b="b"/>
              <a:pathLst>
                <a:path w="12192000" h="1214755">
                  <a:moveTo>
                    <a:pt x="12192000" y="0"/>
                  </a:moveTo>
                  <a:lnTo>
                    <a:pt x="0" y="0"/>
                  </a:lnTo>
                  <a:lnTo>
                    <a:pt x="0" y="1214627"/>
                  </a:lnTo>
                  <a:lnTo>
                    <a:pt x="12192000" y="121462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9539" y="0"/>
              <a:ext cx="2749550" cy="1365250"/>
            </a:xfrm>
            <a:custGeom>
              <a:avLst/>
              <a:gdLst/>
              <a:ahLst/>
              <a:cxnLst/>
              <a:rect l="l" t="t" r="r" b="b"/>
              <a:pathLst>
                <a:path w="2749550" h="1365250">
                  <a:moveTo>
                    <a:pt x="2749296" y="0"/>
                  </a:moveTo>
                  <a:lnTo>
                    <a:pt x="0" y="0"/>
                  </a:lnTo>
                  <a:lnTo>
                    <a:pt x="6565" y="130124"/>
                  </a:lnTo>
                  <a:lnTo>
                    <a:pt x="12310" y="178253"/>
                  </a:lnTo>
                  <a:lnTo>
                    <a:pt x="19696" y="225859"/>
                  </a:lnTo>
                  <a:lnTo>
                    <a:pt x="28696" y="272912"/>
                  </a:lnTo>
                  <a:lnTo>
                    <a:pt x="39280" y="319383"/>
                  </a:lnTo>
                  <a:lnTo>
                    <a:pt x="51418" y="365242"/>
                  </a:lnTo>
                  <a:lnTo>
                    <a:pt x="65081" y="410460"/>
                  </a:lnTo>
                  <a:lnTo>
                    <a:pt x="80241" y="455008"/>
                  </a:lnTo>
                  <a:lnTo>
                    <a:pt x="96866" y="498856"/>
                  </a:lnTo>
                  <a:lnTo>
                    <a:pt x="114929" y="541975"/>
                  </a:lnTo>
                  <a:lnTo>
                    <a:pt x="134400" y="584336"/>
                  </a:lnTo>
                  <a:lnTo>
                    <a:pt x="155249" y="625908"/>
                  </a:lnTo>
                  <a:lnTo>
                    <a:pt x="177447" y="666664"/>
                  </a:lnTo>
                  <a:lnTo>
                    <a:pt x="200965" y="706574"/>
                  </a:lnTo>
                  <a:lnTo>
                    <a:pt x="225773" y="745607"/>
                  </a:lnTo>
                  <a:lnTo>
                    <a:pt x="251842" y="783736"/>
                  </a:lnTo>
                  <a:lnTo>
                    <a:pt x="279143" y="820930"/>
                  </a:lnTo>
                  <a:lnTo>
                    <a:pt x="307647" y="857161"/>
                  </a:lnTo>
                  <a:lnTo>
                    <a:pt x="337323" y="892398"/>
                  </a:lnTo>
                  <a:lnTo>
                    <a:pt x="368143" y="926613"/>
                  </a:lnTo>
                  <a:lnTo>
                    <a:pt x="400078" y="959776"/>
                  </a:lnTo>
                  <a:lnTo>
                    <a:pt x="433097" y="991858"/>
                  </a:lnTo>
                  <a:lnTo>
                    <a:pt x="467173" y="1022829"/>
                  </a:lnTo>
                  <a:lnTo>
                    <a:pt x="502274" y="1052661"/>
                  </a:lnTo>
                  <a:lnTo>
                    <a:pt x="538373" y="1081323"/>
                  </a:lnTo>
                  <a:lnTo>
                    <a:pt x="575439" y="1108787"/>
                  </a:lnTo>
                  <a:lnTo>
                    <a:pt x="613444" y="1135023"/>
                  </a:lnTo>
                  <a:lnTo>
                    <a:pt x="652357" y="1160002"/>
                  </a:lnTo>
                  <a:lnTo>
                    <a:pt x="692150" y="1183694"/>
                  </a:lnTo>
                  <a:lnTo>
                    <a:pt x="732793" y="1206071"/>
                  </a:lnTo>
                  <a:lnTo>
                    <a:pt x="774258" y="1227102"/>
                  </a:lnTo>
                  <a:lnTo>
                    <a:pt x="816514" y="1246759"/>
                  </a:lnTo>
                  <a:lnTo>
                    <a:pt x="859532" y="1265011"/>
                  </a:lnTo>
                  <a:lnTo>
                    <a:pt x="903283" y="1281831"/>
                  </a:lnTo>
                  <a:lnTo>
                    <a:pt x="947737" y="1297188"/>
                  </a:lnTo>
                  <a:lnTo>
                    <a:pt x="992866" y="1311053"/>
                  </a:lnTo>
                  <a:lnTo>
                    <a:pt x="1038640" y="1323396"/>
                  </a:lnTo>
                  <a:lnTo>
                    <a:pt x="1085029" y="1334189"/>
                  </a:lnTo>
                  <a:lnTo>
                    <a:pt x="1132005" y="1343403"/>
                  </a:lnTo>
                  <a:lnTo>
                    <a:pt x="1179537" y="1351006"/>
                  </a:lnTo>
                  <a:lnTo>
                    <a:pt x="1227597" y="1356971"/>
                  </a:lnTo>
                  <a:lnTo>
                    <a:pt x="1276155" y="1361269"/>
                  </a:lnTo>
                  <a:lnTo>
                    <a:pt x="1325181" y="1363868"/>
                  </a:lnTo>
                  <a:lnTo>
                    <a:pt x="1374648" y="1364742"/>
                  </a:lnTo>
                  <a:lnTo>
                    <a:pt x="1424114" y="1363868"/>
                  </a:lnTo>
                  <a:lnTo>
                    <a:pt x="1473140" y="1361269"/>
                  </a:lnTo>
                  <a:lnTo>
                    <a:pt x="1521698" y="1356971"/>
                  </a:lnTo>
                  <a:lnTo>
                    <a:pt x="1569758" y="1351006"/>
                  </a:lnTo>
                  <a:lnTo>
                    <a:pt x="1617290" y="1343403"/>
                  </a:lnTo>
                  <a:lnTo>
                    <a:pt x="1664266" y="1334189"/>
                  </a:lnTo>
                  <a:lnTo>
                    <a:pt x="1710655" y="1323396"/>
                  </a:lnTo>
                  <a:lnTo>
                    <a:pt x="1756429" y="1311053"/>
                  </a:lnTo>
                  <a:lnTo>
                    <a:pt x="1801558" y="1297188"/>
                  </a:lnTo>
                  <a:lnTo>
                    <a:pt x="1846012" y="1281831"/>
                  </a:lnTo>
                  <a:lnTo>
                    <a:pt x="1889763" y="1265011"/>
                  </a:lnTo>
                  <a:lnTo>
                    <a:pt x="1932781" y="1246759"/>
                  </a:lnTo>
                  <a:lnTo>
                    <a:pt x="1975037" y="1227102"/>
                  </a:lnTo>
                  <a:lnTo>
                    <a:pt x="2016502" y="1206071"/>
                  </a:lnTo>
                  <a:lnTo>
                    <a:pt x="2057145" y="1183694"/>
                  </a:lnTo>
                  <a:lnTo>
                    <a:pt x="2096938" y="1160002"/>
                  </a:lnTo>
                  <a:lnTo>
                    <a:pt x="2135851" y="1135023"/>
                  </a:lnTo>
                  <a:lnTo>
                    <a:pt x="2173856" y="1108787"/>
                  </a:lnTo>
                  <a:lnTo>
                    <a:pt x="2210922" y="1081323"/>
                  </a:lnTo>
                  <a:lnTo>
                    <a:pt x="2247021" y="1052661"/>
                  </a:lnTo>
                  <a:lnTo>
                    <a:pt x="2282122" y="1022829"/>
                  </a:lnTo>
                  <a:lnTo>
                    <a:pt x="2316198" y="991858"/>
                  </a:lnTo>
                  <a:lnTo>
                    <a:pt x="2349217" y="959776"/>
                  </a:lnTo>
                  <a:lnTo>
                    <a:pt x="2381152" y="926613"/>
                  </a:lnTo>
                  <a:lnTo>
                    <a:pt x="2411972" y="892398"/>
                  </a:lnTo>
                  <a:lnTo>
                    <a:pt x="2441648" y="857161"/>
                  </a:lnTo>
                  <a:lnTo>
                    <a:pt x="2470152" y="820930"/>
                  </a:lnTo>
                  <a:lnTo>
                    <a:pt x="2497453" y="783736"/>
                  </a:lnTo>
                  <a:lnTo>
                    <a:pt x="2523522" y="745607"/>
                  </a:lnTo>
                  <a:lnTo>
                    <a:pt x="2548330" y="706574"/>
                  </a:lnTo>
                  <a:lnTo>
                    <a:pt x="2571848" y="666664"/>
                  </a:lnTo>
                  <a:lnTo>
                    <a:pt x="2594046" y="625908"/>
                  </a:lnTo>
                  <a:lnTo>
                    <a:pt x="2614895" y="584336"/>
                  </a:lnTo>
                  <a:lnTo>
                    <a:pt x="2634366" y="541975"/>
                  </a:lnTo>
                  <a:lnTo>
                    <a:pt x="2652429" y="498856"/>
                  </a:lnTo>
                  <a:lnTo>
                    <a:pt x="2669054" y="455008"/>
                  </a:lnTo>
                  <a:lnTo>
                    <a:pt x="2684214" y="410460"/>
                  </a:lnTo>
                  <a:lnTo>
                    <a:pt x="2697877" y="365242"/>
                  </a:lnTo>
                  <a:lnTo>
                    <a:pt x="2710015" y="319383"/>
                  </a:lnTo>
                  <a:lnTo>
                    <a:pt x="2720599" y="272912"/>
                  </a:lnTo>
                  <a:lnTo>
                    <a:pt x="2729599" y="225859"/>
                  </a:lnTo>
                  <a:lnTo>
                    <a:pt x="2736985" y="178253"/>
                  </a:lnTo>
                  <a:lnTo>
                    <a:pt x="2742730" y="130124"/>
                  </a:lnTo>
                  <a:lnTo>
                    <a:pt x="2749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158" y="2131314"/>
            <a:ext cx="2175509" cy="344423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601218" y="3913632"/>
            <a:ext cx="2026920" cy="527685"/>
            <a:chOff x="601218" y="3913632"/>
            <a:chExt cx="2026920" cy="52768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218" y="3913632"/>
              <a:ext cx="2026919" cy="34442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1372" y="4096512"/>
              <a:ext cx="1037081" cy="344423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513" y="5241035"/>
            <a:ext cx="1813559" cy="344423"/>
          </a:xfrm>
          <a:prstGeom prst="rect">
            <a:avLst/>
          </a:prstGeom>
        </p:spPr>
      </p:pic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295275" y="436788"/>
          <a:ext cx="11753850" cy="5779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5240"/>
                <a:gridCol w="927100"/>
                <a:gridCol w="1324610"/>
                <a:gridCol w="3338829"/>
                <a:gridCol w="1224279"/>
                <a:gridCol w="1461134"/>
                <a:gridCol w="826134"/>
              </a:tblGrid>
              <a:tr h="709930">
                <a:tc gridSpan="7">
                  <a:txBody>
                    <a:bodyPr/>
                    <a:lstStyle/>
                    <a:p>
                      <a:pPr marL="1224280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dirty="0" sz="20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AQUAFAQ</a:t>
                      </a:r>
                      <a:r>
                        <a:rPr dirty="0" sz="2000" spc="-1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PROJECTS</a:t>
                      </a:r>
                      <a:r>
                        <a:rPr dirty="0" sz="2000" spc="-7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PLOTS</a:t>
                      </a:r>
                      <a:r>
                        <a:rPr dirty="0" sz="2000" spc="-8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LEASED</a:t>
                      </a:r>
                      <a:r>
                        <a:rPr dirty="0" sz="2000" spc="-8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PLOTS</a:t>
                      </a:r>
                      <a:r>
                        <a:rPr dirty="0" sz="2000" spc="-7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CAN</a:t>
                      </a:r>
                      <a:r>
                        <a:rPr dirty="0" sz="2000" spc="-10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BE</a:t>
                      </a:r>
                      <a:r>
                        <a:rPr dirty="0" sz="2000" spc="-1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2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MORTGAGED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B="0" marT="20193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0596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92735">
                        <a:lnSpc>
                          <a:spcPct val="100000"/>
                        </a:lnSpc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INVESTMENT</a:t>
                      </a:r>
                      <a:r>
                        <a:rPr dirty="0" sz="1200" spc="-5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PROJECT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170" marR="83820" indent="152400">
                        <a:lnSpc>
                          <a:spcPct val="100000"/>
                        </a:lnSpc>
                      </a:pP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PLOT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NUMBER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AREA</a:t>
                      </a:r>
                      <a:r>
                        <a:rPr dirty="0" sz="12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IN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SQMT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75360">
                        <a:lnSpc>
                          <a:spcPct val="100000"/>
                        </a:lnSpc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PERMITTED</a:t>
                      </a:r>
                      <a:r>
                        <a:rPr dirty="0" sz="1200" spc="-4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USE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11430" marR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LAND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VALUED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PRICE ACCORDING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MUNICIPALIT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Y</a:t>
                      </a:r>
                      <a:r>
                        <a:rPr dirty="0" sz="12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INDEX</a:t>
                      </a:r>
                      <a:r>
                        <a:rPr dirty="0" sz="12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2ND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QUARTER 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72390" marR="66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LAND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VALUED PRICE ACCORDING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TO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MUNICIPALITY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INDEX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2ND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QUARTER</a:t>
                      </a:r>
                      <a:r>
                        <a:rPr dirty="0" sz="1200" spc="-1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algn="ctr" marL="74930" marR="67945" indent="-635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YEARS </a:t>
                      </a:r>
                      <a:r>
                        <a:rPr dirty="0" sz="12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RENTAL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USD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USD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USD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51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62330" marR="384810" indent="-470534">
                        <a:lnSpc>
                          <a:spcPct val="100000"/>
                        </a:lnSpc>
                      </a:pPr>
                      <a:r>
                        <a:rPr dirty="0" sz="12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AQUAFAQ</a:t>
                      </a:r>
                      <a:r>
                        <a:rPr dirty="0" sz="1200" spc="-6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FISHERIES COMPLEX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P216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r" marR="172720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156,118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014" marR="112395" indent="-63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PROCESSING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AND</a:t>
                      </a:r>
                      <a:r>
                        <a:rPr dirty="0" sz="1200" spc="-1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FEEDING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UNITS</a:t>
                      </a:r>
                      <a:r>
                        <a:rPr dirty="0" sz="12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,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HATCHERY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PLANT</a:t>
                      </a:r>
                      <a:r>
                        <a:rPr dirty="0" sz="12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,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MARINE INVERMINTAL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CENTER</a:t>
                      </a:r>
                      <a:r>
                        <a:rPr dirty="0" sz="1200" spc="-4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,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LABORATORIES</a:t>
                      </a:r>
                      <a:r>
                        <a:rPr dirty="0" sz="1200" spc="-6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STORGE</a:t>
                      </a:r>
                      <a:r>
                        <a:rPr dirty="0" sz="1200" spc="-6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FACILITIES, ADMINSTRATION</a:t>
                      </a:r>
                      <a:r>
                        <a:rPr dirty="0" sz="12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OFFICES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AND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TRAINING</a:t>
                      </a:r>
                      <a:r>
                        <a:rPr dirty="0" sz="12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CENTER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,</a:t>
                      </a:r>
                      <a:r>
                        <a:rPr dirty="0" sz="12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STAFF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ACCOMMODATION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118745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$681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$106,316,358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$128,338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74345">
                        <a:lnSpc>
                          <a:spcPct val="100000"/>
                        </a:lnSpc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2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CAGE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SYSTEM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P1000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r" marR="172720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250,096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65505">
                        <a:lnSpc>
                          <a:spcPct val="100000"/>
                        </a:lnSpc>
                      </a:pP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200" spc="-4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CAGE</a:t>
                      </a:r>
                      <a:r>
                        <a:rPr dirty="0" sz="12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SYSTEM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$681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$170,315,376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$204,605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68300">
                <a:tc gridSpan="5">
                  <a:txBody>
                    <a:bodyPr/>
                    <a:lstStyle/>
                    <a:p>
                      <a:pPr algn="ctr">
                        <a:lnSpc>
                          <a:spcPts val="2790"/>
                        </a:lnSpc>
                        <a:spcBef>
                          <a:spcPts val="10"/>
                        </a:spcBef>
                      </a:pPr>
                      <a:r>
                        <a:rPr dirty="0" sz="24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endParaRPr sz="2400">
                        <a:latin typeface="Arial Black"/>
                        <a:cs typeface="Arial Black"/>
                      </a:endParaRPr>
                    </a:p>
                  </a:txBody>
                  <a:tcPr marL="0" marR="0" marB="0" marT="127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$276,631,734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2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$332,943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13" name="object 13" descr=""/>
          <p:cNvGrpSpPr/>
          <p:nvPr/>
        </p:nvGrpSpPr>
        <p:grpSpPr>
          <a:xfrm>
            <a:off x="2635757" y="6289547"/>
            <a:ext cx="9271635" cy="401320"/>
            <a:chOff x="2635757" y="6289547"/>
            <a:chExt cx="9271635" cy="401320"/>
          </a:xfrm>
        </p:grpSpPr>
        <p:sp>
          <p:nvSpPr>
            <p:cNvPr id="14" name="object 14" descr=""/>
            <p:cNvSpPr/>
            <p:nvPr/>
          </p:nvSpPr>
          <p:spPr>
            <a:xfrm>
              <a:off x="11475719" y="6289547"/>
              <a:ext cx="431800" cy="391795"/>
            </a:xfrm>
            <a:custGeom>
              <a:avLst/>
              <a:gdLst/>
              <a:ahLst/>
              <a:cxnLst/>
              <a:rect l="l" t="t" r="r" b="b"/>
              <a:pathLst>
                <a:path w="431800" h="391795">
                  <a:moveTo>
                    <a:pt x="431292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1292" y="391667"/>
                  </a:lnTo>
                  <a:lnTo>
                    <a:pt x="43129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645282" y="6667875"/>
              <a:ext cx="8830945" cy="13970"/>
            </a:xfrm>
            <a:custGeom>
              <a:avLst/>
              <a:gdLst/>
              <a:ahLst/>
              <a:cxnLst/>
              <a:rect l="l" t="t" r="r" b="b"/>
              <a:pathLst>
                <a:path w="8830945" h="13970">
                  <a:moveTo>
                    <a:pt x="0" y="13436"/>
                  </a:moveTo>
                  <a:lnTo>
                    <a:pt x="8830767" y="0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04849" y="6419578"/>
            <a:ext cx="1682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296811" y="6512857"/>
            <a:ext cx="1939289" cy="1136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80"/>
              </a:lnSpc>
            </a:pP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i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70">
                <a:solidFill>
                  <a:srgbClr val="BEBEBE"/>
                </a:solidFill>
                <a:latin typeface="Arial MT"/>
                <a:cs typeface="Arial MT"/>
              </a:rPr>
              <a:t>n</a:t>
            </a:r>
            <a:r>
              <a:rPr dirty="0" sz="800" spc="-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v</a:t>
            </a:r>
            <a:r>
              <a:rPr dirty="0" sz="800" spc="8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70">
                <a:solidFill>
                  <a:srgbClr val="BEBEBE"/>
                </a:solidFill>
                <a:latin typeface="Arial MT"/>
                <a:cs typeface="Arial MT"/>
              </a:rPr>
              <a:t>e</a:t>
            </a:r>
            <a:r>
              <a:rPr dirty="0" sz="800" spc="-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s</a:t>
            </a:r>
            <a:r>
              <a:rPr dirty="0" sz="800" spc="8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70">
                <a:solidFill>
                  <a:srgbClr val="BEBEBE"/>
                </a:solidFill>
                <a:latin typeface="Arial MT"/>
                <a:cs typeface="Arial MT"/>
              </a:rPr>
              <a:t>t</a:t>
            </a:r>
            <a:r>
              <a:rPr dirty="0" sz="800" spc="-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i</a:t>
            </a:r>
            <a:r>
              <a:rPr dirty="0" sz="800" spc="8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65">
                <a:solidFill>
                  <a:srgbClr val="BEBEBE"/>
                </a:solidFill>
                <a:latin typeface="Arial MT"/>
                <a:cs typeface="Arial MT"/>
              </a:rPr>
              <a:t>n</a:t>
            </a:r>
            <a:r>
              <a:rPr dirty="0" sz="800" spc="-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65">
                <a:solidFill>
                  <a:srgbClr val="BEBEBE"/>
                </a:solidFill>
                <a:latin typeface="Arial MT"/>
                <a:cs typeface="Arial MT"/>
              </a:rPr>
              <a:t>a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65">
                <a:solidFill>
                  <a:srgbClr val="BEBEBE"/>
                </a:solidFill>
                <a:latin typeface="Arial MT"/>
                <a:cs typeface="Arial MT"/>
              </a:rPr>
              <a:t>b</a:t>
            </a:r>
            <a:r>
              <a:rPr dirty="0" sz="800" spc="-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65">
                <a:solidFill>
                  <a:srgbClr val="BEBEBE"/>
                </a:solidFill>
                <a:latin typeface="Arial MT"/>
                <a:cs typeface="Arial MT"/>
              </a:rPr>
              <a:t>u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 d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h</a:t>
            </a:r>
            <a:r>
              <a:rPr dirty="0" sz="800" spc="8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a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70">
                <a:solidFill>
                  <a:srgbClr val="BEBEBE"/>
                </a:solidFill>
                <a:latin typeface="Arial MT"/>
                <a:cs typeface="Arial MT"/>
              </a:rPr>
              <a:t>b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 i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.</a:t>
            </a:r>
            <a:r>
              <a:rPr dirty="0" sz="800" spc="8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g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70">
                <a:solidFill>
                  <a:srgbClr val="BEBEBE"/>
                </a:solidFill>
                <a:latin typeface="Arial MT"/>
                <a:cs typeface="Arial MT"/>
              </a:rPr>
              <a:t>o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 v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.</a:t>
            </a:r>
            <a:r>
              <a:rPr dirty="0" sz="800" spc="75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BEBEBE"/>
                </a:solidFill>
                <a:latin typeface="Arial MT"/>
                <a:cs typeface="Arial MT"/>
              </a:rPr>
              <a:t>a</a:t>
            </a:r>
            <a:r>
              <a:rPr dirty="0" sz="800" spc="80">
                <a:solidFill>
                  <a:srgbClr val="BEBEBE"/>
                </a:solidFill>
                <a:latin typeface="Arial MT"/>
                <a:cs typeface="Arial MT"/>
              </a:rPr>
              <a:t> </a:t>
            </a:r>
            <a:r>
              <a:rPr dirty="0" sz="800" spc="-50">
                <a:solidFill>
                  <a:srgbClr val="BEBEBE"/>
                </a:solidFill>
                <a:latin typeface="Arial MT"/>
                <a:cs typeface="Arial MT"/>
              </a:rPr>
              <a:t>e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629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0587297" y="334349"/>
            <a:ext cx="619760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Dibba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Farm</a:t>
            </a:r>
            <a:endParaRPr sz="1000">
              <a:latin typeface="Calibri"/>
              <a:cs typeface="Calibri"/>
            </a:endParaRPr>
          </a:p>
          <a:p>
            <a:pPr marL="12700" marR="18478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Seabream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600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 Cages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228219" y="283201"/>
            <a:ext cx="868044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Umm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Al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Quwain</a:t>
            </a:r>
            <a:endParaRPr sz="1000">
              <a:latin typeface="Calibri"/>
              <a:cs typeface="Calibri"/>
            </a:endParaRPr>
          </a:p>
          <a:p>
            <a:pPr marL="12700" marR="43370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Hatchery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Seabream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Frys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885564" y="983794"/>
            <a:ext cx="730885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Plam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Jabel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Ali</a:t>
            </a:r>
            <a:endParaRPr sz="1000">
              <a:latin typeface="Calibri"/>
              <a:cs typeface="Calibri"/>
            </a:endParaRPr>
          </a:p>
          <a:p>
            <a:pPr algn="just" marL="12700" marR="30035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Hamour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Sea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Cages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641805" y="265610"/>
            <a:ext cx="629285" cy="668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JAFZA</a:t>
            </a:r>
            <a:endParaRPr sz="1000">
              <a:latin typeface="Calibri"/>
              <a:cs typeface="Calibri"/>
            </a:endParaRPr>
          </a:p>
          <a:p>
            <a:pPr marL="12700" marR="25336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Salmon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Yellowtail</a:t>
            </a:r>
            <a:r>
              <a:rPr dirty="0" sz="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King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816023" y="1645358"/>
            <a:ext cx="950594" cy="42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Dubai</a:t>
            </a:r>
            <a:r>
              <a:rPr dirty="0" u="sng" sz="1000" spc="-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South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Farm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Safi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tons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0335747" y="979350"/>
            <a:ext cx="821055" cy="42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Dibba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bay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Oysters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Pharmaceutical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335747" y="1758187"/>
            <a:ext cx="825500" cy="668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Kalba</a:t>
            </a:r>
            <a:endParaRPr sz="1000">
              <a:latin typeface="Calibri"/>
              <a:cs typeface="Calibri"/>
            </a:endParaRPr>
          </a:p>
          <a:p>
            <a:pPr marL="12700" marR="389890">
              <a:lnSpc>
                <a:spcPct val="100000"/>
              </a:lnSpc>
              <a:spcBef>
                <a:spcPts val="15"/>
              </a:spcBef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Hamour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construction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407758" y="951019"/>
            <a:ext cx="686435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Al</a:t>
            </a:r>
            <a:r>
              <a:rPr dirty="0" u="sng" sz="10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Jurf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Farm</a:t>
            </a:r>
            <a:endParaRPr sz="1000">
              <a:latin typeface="Calibri"/>
              <a:cs typeface="Calibri"/>
            </a:endParaRPr>
          </a:p>
          <a:p>
            <a:pPr marL="12700" marR="31051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Tilapia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Acquired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IHC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420616" y="2219130"/>
            <a:ext cx="686435" cy="668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Al</a:t>
            </a:r>
            <a:r>
              <a:rPr dirty="0" u="sng" sz="10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Jurf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Farm</a:t>
            </a:r>
            <a:endParaRPr sz="1000">
              <a:latin typeface="Calibri"/>
              <a:cs typeface="Calibri"/>
            </a:endParaRPr>
          </a:p>
          <a:p>
            <a:pPr algn="just" marL="12700" marR="31051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Shrimps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Hamour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Acquired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IHC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378900" y="3455521"/>
            <a:ext cx="1078230" cy="42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Emirates</a:t>
            </a:r>
            <a:r>
              <a:rPr dirty="0" u="sng" sz="1000" spc="-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Aquatech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commercial</a:t>
            </a:r>
            <a:r>
              <a:rPr dirty="0" sz="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operation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Acquired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IHC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693687" y="4012846"/>
            <a:ext cx="686435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Wathba</a:t>
            </a:r>
            <a:endParaRPr sz="1000">
              <a:latin typeface="Calibri"/>
              <a:cs typeface="Calibri"/>
            </a:endParaRPr>
          </a:p>
          <a:p>
            <a:pPr marL="12700" marR="31051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Hamour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Acquired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IHC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173704" y="1897998"/>
            <a:ext cx="944244" cy="42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Asmak</a:t>
            </a:r>
            <a:r>
              <a:rPr dirty="0" u="sng" sz="1000" spc="-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Processing</a:t>
            </a:r>
            <a:endParaRPr sz="1000">
              <a:latin typeface="Calibri"/>
              <a:cs typeface="Calibri"/>
            </a:endParaRPr>
          </a:p>
          <a:p>
            <a:pPr marL="12700" marR="440690">
              <a:lnSpc>
                <a:spcPct val="100000"/>
              </a:lnSpc>
              <a:spcBef>
                <a:spcPts val="15"/>
              </a:spcBef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40,000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tons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dirty="0" sz="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IHC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14855" y="1807874"/>
            <a:ext cx="1045210" cy="789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AquaFaq</a:t>
            </a:r>
            <a:endParaRPr sz="1000">
              <a:latin typeface="Calibri"/>
              <a:cs typeface="Calibri"/>
            </a:endParaRPr>
          </a:p>
          <a:p>
            <a:pPr marL="12700" marR="537845">
              <a:lnSpc>
                <a:spcPct val="100000"/>
              </a:lnSpc>
              <a:spcBef>
                <a:spcPts val="15"/>
              </a:spcBef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Barramundi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Hamour</a:t>
            </a:r>
            <a:endParaRPr sz="800">
              <a:latin typeface="Calibri"/>
              <a:cs typeface="Calibri"/>
            </a:endParaRPr>
          </a:p>
          <a:p>
            <a:pPr marL="12700" marR="50038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Red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Snapper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10,000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tons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Operation</a:t>
            </a:r>
            <a:r>
              <a:rPr dirty="0" sz="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September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173704" y="3257400"/>
            <a:ext cx="918210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Aquaponic</a:t>
            </a:r>
            <a:r>
              <a:rPr dirty="0" u="sng" sz="1000" spc="-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Farms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 Farms</a:t>
            </a:r>
            <a:endParaRPr sz="800">
              <a:latin typeface="Calibri"/>
              <a:cs typeface="Calibri"/>
            </a:endParaRPr>
          </a:p>
          <a:p>
            <a:pPr marL="12700" marR="236854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tons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Acquired</a:t>
            </a:r>
            <a:r>
              <a:rPr dirty="0" sz="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IHC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7203521" y="2612097"/>
            <a:ext cx="1911350" cy="453390"/>
            <a:chOff x="7203521" y="2612097"/>
            <a:chExt cx="1911350" cy="453390"/>
          </a:xfrm>
        </p:grpSpPr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3521" y="3038438"/>
              <a:ext cx="27126" cy="2666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7212965" y="2612097"/>
              <a:ext cx="1901825" cy="203200"/>
            </a:xfrm>
            <a:custGeom>
              <a:avLst/>
              <a:gdLst/>
              <a:ahLst/>
              <a:cxnLst/>
              <a:rect l="l" t="t" r="r" b="b"/>
              <a:pathLst>
                <a:path w="1901825" h="203200">
                  <a:moveTo>
                    <a:pt x="31216" y="200939"/>
                  </a:moveTo>
                  <a:lnTo>
                    <a:pt x="22656" y="200939"/>
                  </a:lnTo>
                  <a:lnTo>
                    <a:pt x="20764" y="200939"/>
                  </a:lnTo>
                  <a:lnTo>
                    <a:pt x="19786" y="200939"/>
                  </a:lnTo>
                  <a:lnTo>
                    <a:pt x="20599" y="201955"/>
                  </a:lnTo>
                  <a:lnTo>
                    <a:pt x="22390" y="202780"/>
                  </a:lnTo>
                  <a:lnTo>
                    <a:pt x="29616" y="202590"/>
                  </a:lnTo>
                  <a:lnTo>
                    <a:pt x="31216" y="200939"/>
                  </a:lnTo>
                  <a:close/>
                </a:path>
                <a:path w="1901825" h="203200">
                  <a:moveTo>
                    <a:pt x="32169" y="193548"/>
                  </a:moveTo>
                  <a:lnTo>
                    <a:pt x="31661" y="193027"/>
                  </a:lnTo>
                  <a:lnTo>
                    <a:pt x="29616" y="190931"/>
                  </a:lnTo>
                  <a:lnTo>
                    <a:pt x="26543" y="190842"/>
                  </a:lnTo>
                  <a:lnTo>
                    <a:pt x="26403" y="190779"/>
                  </a:lnTo>
                  <a:lnTo>
                    <a:pt x="23507" y="189382"/>
                  </a:lnTo>
                  <a:lnTo>
                    <a:pt x="22656" y="188976"/>
                  </a:lnTo>
                  <a:lnTo>
                    <a:pt x="20764" y="188976"/>
                  </a:lnTo>
                  <a:lnTo>
                    <a:pt x="17526" y="189026"/>
                  </a:lnTo>
                  <a:lnTo>
                    <a:pt x="14668" y="189128"/>
                  </a:lnTo>
                  <a:lnTo>
                    <a:pt x="11950" y="188366"/>
                  </a:lnTo>
                  <a:lnTo>
                    <a:pt x="11798" y="188353"/>
                  </a:lnTo>
                  <a:lnTo>
                    <a:pt x="11480" y="188328"/>
                  </a:lnTo>
                  <a:lnTo>
                    <a:pt x="9766" y="188188"/>
                  </a:lnTo>
                  <a:lnTo>
                    <a:pt x="8458" y="188341"/>
                  </a:lnTo>
                  <a:lnTo>
                    <a:pt x="8699" y="188328"/>
                  </a:lnTo>
                  <a:lnTo>
                    <a:pt x="8343" y="188353"/>
                  </a:lnTo>
                  <a:lnTo>
                    <a:pt x="2235" y="188658"/>
                  </a:lnTo>
                  <a:lnTo>
                    <a:pt x="76" y="190931"/>
                  </a:lnTo>
                  <a:lnTo>
                    <a:pt x="0" y="196748"/>
                  </a:lnTo>
                  <a:lnTo>
                    <a:pt x="2235" y="199110"/>
                  </a:lnTo>
                  <a:lnTo>
                    <a:pt x="8470" y="199415"/>
                  </a:lnTo>
                  <a:lnTo>
                    <a:pt x="8940" y="199415"/>
                  </a:lnTo>
                  <a:lnTo>
                    <a:pt x="8699" y="199428"/>
                  </a:lnTo>
                  <a:lnTo>
                    <a:pt x="8559" y="199428"/>
                  </a:lnTo>
                  <a:lnTo>
                    <a:pt x="9220" y="199504"/>
                  </a:lnTo>
                  <a:lnTo>
                    <a:pt x="12242" y="200469"/>
                  </a:lnTo>
                  <a:lnTo>
                    <a:pt x="13716" y="200748"/>
                  </a:lnTo>
                  <a:lnTo>
                    <a:pt x="15278" y="200825"/>
                  </a:lnTo>
                  <a:lnTo>
                    <a:pt x="17437" y="200888"/>
                  </a:lnTo>
                  <a:lnTo>
                    <a:pt x="19773" y="200926"/>
                  </a:lnTo>
                  <a:lnTo>
                    <a:pt x="22618" y="200926"/>
                  </a:lnTo>
                  <a:lnTo>
                    <a:pt x="31242" y="200926"/>
                  </a:lnTo>
                  <a:lnTo>
                    <a:pt x="32169" y="199961"/>
                  </a:lnTo>
                  <a:lnTo>
                    <a:pt x="32169" y="198691"/>
                  </a:lnTo>
                  <a:lnTo>
                    <a:pt x="32169" y="193548"/>
                  </a:lnTo>
                  <a:close/>
                </a:path>
                <a:path w="1901825" h="203200">
                  <a:moveTo>
                    <a:pt x="1901278" y="1092"/>
                  </a:moveTo>
                  <a:lnTo>
                    <a:pt x="1900186" y="0"/>
                  </a:lnTo>
                  <a:lnTo>
                    <a:pt x="1897494" y="0"/>
                  </a:lnTo>
                  <a:lnTo>
                    <a:pt x="1896402" y="1092"/>
                  </a:lnTo>
                  <a:lnTo>
                    <a:pt x="1896402" y="3784"/>
                  </a:lnTo>
                  <a:lnTo>
                    <a:pt x="1897494" y="4876"/>
                  </a:lnTo>
                  <a:lnTo>
                    <a:pt x="1900186" y="4876"/>
                  </a:lnTo>
                  <a:lnTo>
                    <a:pt x="1901278" y="3784"/>
                  </a:lnTo>
                  <a:lnTo>
                    <a:pt x="1901278" y="2438"/>
                  </a:lnTo>
                  <a:lnTo>
                    <a:pt x="1901278" y="1092"/>
                  </a:lnTo>
                  <a:close/>
                </a:path>
              </a:pathLst>
            </a:custGeom>
            <a:solidFill>
              <a:srgbClr val="66CC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4130452" y="2876061"/>
            <a:ext cx="765175" cy="54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Abu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Abyad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Hatchery</a:t>
            </a:r>
            <a:r>
              <a:rPr dirty="0" sz="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Farms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dirty="0" sz="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fisheries</a:t>
            </a:r>
            <a:r>
              <a:rPr dirty="0" sz="8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56372" y="508857"/>
            <a:ext cx="3865879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Aquaculture</a:t>
            </a:r>
            <a:r>
              <a:rPr dirty="0" u="sng" sz="2800" spc="-114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Base</a:t>
            </a:r>
            <a:r>
              <a:rPr dirty="0" u="sng" sz="2800" spc="-114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8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Map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359664" y="504316"/>
            <a:ext cx="11189335" cy="6140450"/>
            <a:chOff x="359664" y="504316"/>
            <a:chExt cx="11189335" cy="6140450"/>
          </a:xfrm>
        </p:grpSpPr>
        <p:sp>
          <p:nvSpPr>
            <p:cNvPr id="27" name="object 27" descr=""/>
            <p:cNvSpPr/>
            <p:nvPr/>
          </p:nvSpPr>
          <p:spPr>
            <a:xfrm>
              <a:off x="768857" y="518921"/>
              <a:ext cx="3861435" cy="0"/>
            </a:xfrm>
            <a:custGeom>
              <a:avLst/>
              <a:gdLst/>
              <a:ahLst/>
              <a:cxnLst/>
              <a:rect l="l" t="t" r="r" b="b"/>
              <a:pathLst>
                <a:path w="3861435" h="0">
                  <a:moveTo>
                    <a:pt x="0" y="0"/>
                  </a:moveTo>
                  <a:lnTo>
                    <a:pt x="3861295" y="0"/>
                  </a:lnTo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664" y="4787645"/>
              <a:ext cx="4061447" cy="1629917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1117580" y="6252971"/>
              <a:ext cx="431800" cy="391795"/>
            </a:xfrm>
            <a:custGeom>
              <a:avLst/>
              <a:gdLst/>
              <a:ahLst/>
              <a:cxnLst/>
              <a:rect l="l" t="t" r="r" b="b"/>
              <a:pathLst>
                <a:path w="431800" h="391795">
                  <a:moveTo>
                    <a:pt x="431292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1292" y="391667"/>
                  </a:lnTo>
                  <a:lnTo>
                    <a:pt x="43129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438740" y="4320981"/>
            <a:ext cx="2336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Aquaculture</a:t>
            </a:r>
            <a:r>
              <a:rPr dirty="0" u="sng" sz="180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1800" spc="-8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fisheries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868434" y="6303756"/>
            <a:ext cx="1682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6575679" y="6569582"/>
            <a:ext cx="4556125" cy="59690"/>
          </a:xfrm>
          <a:custGeom>
            <a:avLst/>
            <a:gdLst/>
            <a:ahLst/>
            <a:cxnLst/>
            <a:rect l="l" t="t" r="r" b="b"/>
            <a:pathLst>
              <a:path w="4556125" h="59690">
                <a:moveTo>
                  <a:pt x="0" y="0"/>
                </a:moveTo>
                <a:lnTo>
                  <a:pt x="4555578" y="59550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7719" y="-22859"/>
            <a:ext cx="12250420" cy="6918959"/>
            <a:chOff x="-37719" y="-22859"/>
            <a:chExt cx="12250420" cy="6918959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714755"/>
              <a:ext cx="1591310" cy="506730"/>
            </a:xfrm>
            <a:custGeom>
              <a:avLst/>
              <a:gdLst/>
              <a:ahLst/>
              <a:cxnLst/>
              <a:rect l="l" t="t" r="r" b="b"/>
              <a:pathLst>
                <a:path w="1591310" h="506730">
                  <a:moveTo>
                    <a:pt x="482" y="0"/>
                  </a:moveTo>
                  <a:lnTo>
                    <a:pt x="0" y="58149"/>
                  </a:lnTo>
                  <a:lnTo>
                    <a:pt x="0" y="503197"/>
                  </a:lnTo>
                  <a:lnTo>
                    <a:pt x="1245412" y="506730"/>
                  </a:lnTo>
                  <a:lnTo>
                    <a:pt x="1345692" y="506730"/>
                  </a:lnTo>
                  <a:lnTo>
                    <a:pt x="1350327" y="501967"/>
                  </a:lnTo>
                  <a:lnTo>
                    <a:pt x="1351864" y="500341"/>
                  </a:lnTo>
                  <a:lnTo>
                    <a:pt x="1353756" y="498830"/>
                  </a:lnTo>
                  <a:lnTo>
                    <a:pt x="1355305" y="497205"/>
                  </a:lnTo>
                  <a:lnTo>
                    <a:pt x="1584198" y="268516"/>
                  </a:lnTo>
                  <a:lnTo>
                    <a:pt x="1589512" y="261372"/>
                  </a:lnTo>
                  <a:lnTo>
                    <a:pt x="1591284" y="254228"/>
                  </a:lnTo>
                  <a:lnTo>
                    <a:pt x="1589512" y="247084"/>
                  </a:lnTo>
                  <a:lnTo>
                    <a:pt x="1584198" y="239941"/>
                  </a:lnTo>
                  <a:lnTo>
                    <a:pt x="1355305" y="11252"/>
                  </a:lnTo>
                  <a:lnTo>
                    <a:pt x="1350327" y="11252"/>
                  </a:lnTo>
                  <a:lnTo>
                    <a:pt x="1350327" y="6489"/>
                  </a:lnTo>
                  <a:lnTo>
                    <a:pt x="1345692" y="6489"/>
                  </a:lnTo>
                  <a:lnTo>
                    <a:pt x="1340878" y="1727"/>
                  </a:lnTo>
                  <a:lnTo>
                    <a:pt x="1245412" y="1727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" y="0"/>
              <a:ext cx="12159995" cy="6857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3" y="53340"/>
              <a:ext cx="12123418" cy="680465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80" y="15240"/>
              <a:ext cx="12174220" cy="6842759"/>
            </a:xfrm>
            <a:custGeom>
              <a:avLst/>
              <a:gdLst/>
              <a:ahLst/>
              <a:cxnLst/>
              <a:rect l="l" t="t" r="r" b="b"/>
              <a:pathLst>
                <a:path w="12174220" h="6842759">
                  <a:moveTo>
                    <a:pt x="0" y="0"/>
                  </a:moveTo>
                  <a:lnTo>
                    <a:pt x="12174093" y="0"/>
                  </a:lnTo>
                  <a:lnTo>
                    <a:pt x="12174093" y="6842759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0446457" y="2961647"/>
            <a:ext cx="826135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Quriyat</a:t>
            </a:r>
            <a:r>
              <a:rPr dirty="0" u="sng" sz="1000" spc="2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 marR="328295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Seabream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1,000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  <a:p>
            <a:pPr marL="41275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Fry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dirty="0" sz="800" spc="-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Greece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12515" y="5981000"/>
            <a:ext cx="743585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Salala</a:t>
            </a:r>
            <a:r>
              <a:rPr dirty="0" u="sng" sz="1000" spc="2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 marR="245745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Shrimps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1,000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918672" y="2045666"/>
            <a:ext cx="93218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Al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Bustan</a:t>
            </a:r>
            <a:r>
              <a:rPr dirty="0" u="sng" sz="1000" spc="2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Hatchery</a:t>
            </a:r>
            <a:endParaRPr sz="800">
              <a:latin typeface="Arial MT"/>
              <a:cs typeface="Arial MT"/>
            </a:endParaRPr>
          </a:p>
          <a:p>
            <a:pPr marL="12700" marR="112395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Marine</a:t>
            </a:r>
            <a:r>
              <a:rPr dirty="0" sz="80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Science</a:t>
            </a:r>
            <a:r>
              <a:rPr dirty="0" sz="80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6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 Fisheries</a:t>
            </a:r>
            <a:r>
              <a:rPr dirty="0" sz="80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Center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304068" y="2821374"/>
            <a:ext cx="89154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Samakna</a:t>
            </a:r>
            <a:r>
              <a:rPr dirty="0" u="sng" sz="1000" spc="-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 marR="346710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Parramundi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1,000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Planned</a:t>
            </a:r>
            <a:r>
              <a:rPr dirty="0" sz="8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10</a:t>
            </a:r>
            <a:r>
              <a:rPr dirty="0" sz="800" spc="-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362322" y="2794077"/>
            <a:ext cx="89154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Samakna</a:t>
            </a:r>
            <a:r>
              <a:rPr dirty="0" u="sng" sz="1000" spc="-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 marR="393065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Shrimps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2,000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Under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 construction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298764" y="1856699"/>
            <a:ext cx="891540" cy="35750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Samakna</a:t>
            </a:r>
            <a:r>
              <a:rPr dirty="0" u="sng" sz="1000" spc="-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Stopped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931834" y="1523165"/>
            <a:ext cx="534670" cy="300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Hatchery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00" spc="-25">
                <a:solidFill>
                  <a:srgbClr val="FFFFFF"/>
                </a:solidFill>
                <a:latin typeface="Arial MT"/>
                <a:cs typeface="Arial MT"/>
              </a:rPr>
              <a:t>R&amp;D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009401" y="815096"/>
            <a:ext cx="596900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Fish</a:t>
            </a:r>
            <a:r>
              <a:rPr dirty="0" u="sng" sz="1000" spc="-3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Farm</a:t>
            </a:r>
            <a:endParaRPr sz="1000">
              <a:latin typeface="Arial MT"/>
              <a:cs typeface="Arial MT"/>
            </a:endParaRPr>
          </a:p>
          <a:p>
            <a:pPr marL="12700" marR="108585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Seabream </a:t>
            </a:r>
            <a:r>
              <a:rPr dirty="0" sz="800" spc="-25">
                <a:solidFill>
                  <a:srgbClr val="FFFFFF"/>
                </a:solidFill>
                <a:latin typeface="Arial MT"/>
                <a:cs typeface="Arial MT"/>
              </a:rPr>
              <a:t>R&amp;D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37652" y="363330"/>
            <a:ext cx="32708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Arial"/>
                <a:cs typeface="Arial"/>
              </a:rPr>
              <a:t>Aquaculture</a:t>
            </a:r>
            <a:r>
              <a:rPr dirty="0" sz="2000" spc="14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Base</a:t>
            </a:r>
            <a:r>
              <a:rPr dirty="0" sz="2800" spc="-80" b="1">
                <a:latin typeface="Arial"/>
                <a:cs typeface="Arial"/>
              </a:rPr>
              <a:t> </a:t>
            </a:r>
            <a:r>
              <a:rPr dirty="0" sz="2800" spc="-25" b="1">
                <a:latin typeface="Arial"/>
                <a:cs typeface="Arial"/>
              </a:rPr>
              <a:t>Map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6501288" y="168520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3175" y="0"/>
                </a:moveTo>
                <a:lnTo>
                  <a:pt x="1752" y="0"/>
                </a:lnTo>
                <a:lnTo>
                  <a:pt x="0" y="1752"/>
                </a:lnTo>
                <a:lnTo>
                  <a:pt x="0" y="3187"/>
                </a:lnTo>
                <a:lnTo>
                  <a:pt x="2667" y="5867"/>
                </a:lnTo>
                <a:lnTo>
                  <a:pt x="3556" y="6743"/>
                </a:lnTo>
                <a:lnTo>
                  <a:pt x="4978" y="6743"/>
                </a:lnTo>
                <a:lnTo>
                  <a:pt x="6731" y="4978"/>
                </a:lnTo>
                <a:lnTo>
                  <a:pt x="6731" y="3556"/>
                </a:lnTo>
                <a:lnTo>
                  <a:pt x="5854" y="2679"/>
                </a:lnTo>
                <a:lnTo>
                  <a:pt x="3175" y="0"/>
                </a:lnTo>
                <a:close/>
              </a:path>
            </a:pathLst>
          </a:custGeom>
          <a:solidFill>
            <a:srgbClr val="E712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0313979" y="4157294"/>
            <a:ext cx="1057910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Duqum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Integrated</a:t>
            </a:r>
            <a:r>
              <a:rPr dirty="0" sz="800" spc="-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Aquaculture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Under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 construction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442457" y="3133594"/>
            <a:ext cx="722630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Laith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70 km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 Long</a:t>
            </a:r>
            <a:r>
              <a:rPr dirty="0" sz="800" spc="5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2bn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Investment Shrimps</a:t>
            </a:r>
            <a:r>
              <a:rPr dirty="0" sz="800" spc="5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60,000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915632" y="2579774"/>
            <a:ext cx="722630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Laith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70 km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 Long</a:t>
            </a:r>
            <a:r>
              <a:rPr dirty="0" sz="800" spc="5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2bn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Investment Barramundi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6,000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18470" y="1942321"/>
            <a:ext cx="880110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Mastoura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New</a:t>
            </a:r>
            <a:r>
              <a:rPr dirty="0" sz="8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Farm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Under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 construction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932066" y="3727537"/>
            <a:ext cx="915035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Haridhah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Processing</a:t>
            </a:r>
            <a:r>
              <a:rPr dirty="0" sz="800" spc="-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dirty="0" sz="8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Retail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Under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 construction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698149" y="1054961"/>
            <a:ext cx="880110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Tabouk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New</a:t>
            </a:r>
            <a:r>
              <a:rPr dirty="0" sz="8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Farm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Under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 construction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6357815" y="4997916"/>
            <a:ext cx="11430" cy="9525"/>
          </a:xfrm>
          <a:custGeom>
            <a:avLst/>
            <a:gdLst/>
            <a:ahLst/>
            <a:cxnLst/>
            <a:rect l="l" t="t" r="r" b="b"/>
            <a:pathLst>
              <a:path w="11429" h="9525">
                <a:moveTo>
                  <a:pt x="3623" y="1833"/>
                </a:moveTo>
                <a:lnTo>
                  <a:pt x="1460" y="2031"/>
                </a:lnTo>
                <a:lnTo>
                  <a:pt x="0" y="3619"/>
                </a:lnTo>
                <a:lnTo>
                  <a:pt x="0" y="7454"/>
                </a:lnTo>
                <a:lnTo>
                  <a:pt x="1460" y="9055"/>
                </a:lnTo>
                <a:lnTo>
                  <a:pt x="4787" y="9347"/>
                </a:lnTo>
                <a:lnTo>
                  <a:pt x="7492" y="8547"/>
                </a:lnTo>
                <a:lnTo>
                  <a:pt x="10401" y="6273"/>
                </a:lnTo>
                <a:lnTo>
                  <a:pt x="10947" y="4902"/>
                </a:lnTo>
                <a:lnTo>
                  <a:pt x="10603" y="2578"/>
                </a:lnTo>
                <a:lnTo>
                  <a:pt x="2717" y="2578"/>
                </a:lnTo>
                <a:lnTo>
                  <a:pt x="3623" y="1833"/>
                </a:lnTo>
                <a:close/>
              </a:path>
              <a:path w="11429" h="9525">
                <a:moveTo>
                  <a:pt x="4787" y="1727"/>
                </a:moveTo>
                <a:lnTo>
                  <a:pt x="3623" y="1833"/>
                </a:lnTo>
                <a:lnTo>
                  <a:pt x="2717" y="2578"/>
                </a:lnTo>
                <a:lnTo>
                  <a:pt x="4787" y="1727"/>
                </a:lnTo>
                <a:close/>
              </a:path>
              <a:path w="11429" h="9525">
                <a:moveTo>
                  <a:pt x="10194" y="1727"/>
                </a:moveTo>
                <a:lnTo>
                  <a:pt x="4787" y="1727"/>
                </a:lnTo>
                <a:lnTo>
                  <a:pt x="2717" y="2578"/>
                </a:lnTo>
                <a:lnTo>
                  <a:pt x="10603" y="2578"/>
                </a:lnTo>
                <a:lnTo>
                  <a:pt x="10540" y="2158"/>
                </a:lnTo>
                <a:lnTo>
                  <a:pt x="10194" y="1727"/>
                </a:lnTo>
                <a:close/>
              </a:path>
              <a:path w="11429" h="9525">
                <a:moveTo>
                  <a:pt x="7035" y="0"/>
                </a:moveTo>
                <a:lnTo>
                  <a:pt x="5562" y="241"/>
                </a:lnTo>
                <a:lnTo>
                  <a:pt x="3623" y="1833"/>
                </a:lnTo>
                <a:lnTo>
                  <a:pt x="4787" y="1727"/>
                </a:lnTo>
                <a:lnTo>
                  <a:pt x="10194" y="1727"/>
                </a:lnTo>
                <a:lnTo>
                  <a:pt x="9613" y="1003"/>
                </a:lnTo>
                <a:lnTo>
                  <a:pt x="7035" y="0"/>
                </a:lnTo>
                <a:close/>
              </a:path>
            </a:pathLst>
          </a:custGeom>
          <a:solidFill>
            <a:srgbClr val="E712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3622742" y="1719778"/>
            <a:ext cx="88011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Al</a:t>
            </a:r>
            <a:r>
              <a:rPr dirty="0" u="sng" sz="1000" spc="-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1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Dalim</a:t>
            </a:r>
            <a:endParaRPr sz="1000">
              <a:latin typeface="Arial MT"/>
              <a:cs typeface="Arial MT"/>
            </a:endParaRPr>
          </a:p>
          <a:p>
            <a:pPr marL="12700" marR="381635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Tilapia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5,000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Under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 construction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337680" y="248866"/>
            <a:ext cx="786765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Bushehr</a:t>
            </a:r>
            <a:endParaRPr sz="1000">
              <a:latin typeface="Arial MT"/>
              <a:cs typeface="Arial MT"/>
            </a:endParaRPr>
          </a:p>
          <a:p>
            <a:pPr marL="12700" marR="231140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Shrimps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60,000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100,000</a:t>
            </a:r>
            <a:r>
              <a:rPr dirty="0" sz="8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planned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6924669" y="1249046"/>
            <a:ext cx="20955" cy="23495"/>
          </a:xfrm>
          <a:custGeom>
            <a:avLst/>
            <a:gdLst/>
            <a:ahLst/>
            <a:cxnLst/>
            <a:rect l="l" t="t" r="r" b="b"/>
            <a:pathLst>
              <a:path w="20954" h="23494">
                <a:moveTo>
                  <a:pt x="9303" y="14858"/>
                </a:moveTo>
                <a:lnTo>
                  <a:pt x="4254" y="14858"/>
                </a:lnTo>
                <a:lnTo>
                  <a:pt x="4038" y="15189"/>
                </a:lnTo>
                <a:lnTo>
                  <a:pt x="114" y="20167"/>
                </a:lnTo>
                <a:lnTo>
                  <a:pt x="0" y="21031"/>
                </a:lnTo>
                <a:lnTo>
                  <a:pt x="622" y="22555"/>
                </a:lnTo>
                <a:lnTo>
                  <a:pt x="1308" y="23088"/>
                </a:lnTo>
                <a:lnTo>
                  <a:pt x="2946" y="23304"/>
                </a:lnTo>
                <a:lnTo>
                  <a:pt x="3746" y="22961"/>
                </a:lnTo>
                <a:lnTo>
                  <a:pt x="7823" y="17602"/>
                </a:lnTo>
                <a:lnTo>
                  <a:pt x="8013" y="17297"/>
                </a:lnTo>
                <a:lnTo>
                  <a:pt x="9303" y="14858"/>
                </a:lnTo>
                <a:close/>
              </a:path>
              <a:path w="20954" h="23494">
                <a:moveTo>
                  <a:pt x="4126" y="15023"/>
                </a:moveTo>
                <a:lnTo>
                  <a:pt x="3996" y="15189"/>
                </a:lnTo>
                <a:lnTo>
                  <a:pt x="4126" y="15023"/>
                </a:lnTo>
                <a:close/>
              </a:path>
              <a:path w="20954" h="23494">
                <a:moveTo>
                  <a:pt x="4254" y="14858"/>
                </a:moveTo>
                <a:lnTo>
                  <a:pt x="4126" y="15023"/>
                </a:lnTo>
                <a:lnTo>
                  <a:pt x="4038" y="15189"/>
                </a:lnTo>
                <a:lnTo>
                  <a:pt x="4254" y="14858"/>
                </a:lnTo>
                <a:close/>
              </a:path>
              <a:path w="20954" h="23494">
                <a:moveTo>
                  <a:pt x="17729" y="0"/>
                </a:moveTo>
                <a:lnTo>
                  <a:pt x="4126" y="15023"/>
                </a:lnTo>
                <a:lnTo>
                  <a:pt x="4254" y="14858"/>
                </a:lnTo>
                <a:lnTo>
                  <a:pt x="9303" y="14858"/>
                </a:lnTo>
                <a:lnTo>
                  <a:pt x="11043" y="11569"/>
                </a:lnTo>
                <a:lnTo>
                  <a:pt x="11252" y="11175"/>
                </a:lnTo>
                <a:lnTo>
                  <a:pt x="14222" y="7696"/>
                </a:lnTo>
                <a:lnTo>
                  <a:pt x="14084" y="7696"/>
                </a:lnTo>
                <a:lnTo>
                  <a:pt x="14592" y="7251"/>
                </a:lnTo>
                <a:lnTo>
                  <a:pt x="14775" y="7251"/>
                </a:lnTo>
                <a:lnTo>
                  <a:pt x="20167" y="3784"/>
                </a:lnTo>
                <a:lnTo>
                  <a:pt x="20472" y="2400"/>
                </a:lnTo>
                <a:lnTo>
                  <a:pt x="19126" y="304"/>
                </a:lnTo>
                <a:lnTo>
                  <a:pt x="17729" y="0"/>
                </a:lnTo>
                <a:close/>
              </a:path>
              <a:path w="20954" h="23494">
                <a:moveTo>
                  <a:pt x="11252" y="11175"/>
                </a:moveTo>
                <a:lnTo>
                  <a:pt x="10998" y="11569"/>
                </a:lnTo>
                <a:lnTo>
                  <a:pt x="11123" y="11418"/>
                </a:lnTo>
                <a:lnTo>
                  <a:pt x="11252" y="11175"/>
                </a:lnTo>
                <a:close/>
              </a:path>
              <a:path w="20954" h="23494">
                <a:moveTo>
                  <a:pt x="11123" y="11418"/>
                </a:moveTo>
                <a:lnTo>
                  <a:pt x="10998" y="11569"/>
                </a:lnTo>
                <a:lnTo>
                  <a:pt x="11123" y="11418"/>
                </a:lnTo>
                <a:close/>
              </a:path>
              <a:path w="20954" h="23494">
                <a:moveTo>
                  <a:pt x="11325" y="11175"/>
                </a:moveTo>
                <a:lnTo>
                  <a:pt x="11123" y="11418"/>
                </a:lnTo>
                <a:lnTo>
                  <a:pt x="11325" y="11175"/>
                </a:lnTo>
                <a:close/>
              </a:path>
              <a:path w="20954" h="23494">
                <a:moveTo>
                  <a:pt x="14592" y="7251"/>
                </a:moveTo>
                <a:lnTo>
                  <a:pt x="14084" y="7696"/>
                </a:lnTo>
                <a:lnTo>
                  <a:pt x="14381" y="7505"/>
                </a:lnTo>
                <a:lnTo>
                  <a:pt x="14592" y="7251"/>
                </a:lnTo>
                <a:close/>
              </a:path>
              <a:path w="20954" h="23494">
                <a:moveTo>
                  <a:pt x="14381" y="7505"/>
                </a:moveTo>
                <a:lnTo>
                  <a:pt x="14084" y="7696"/>
                </a:lnTo>
                <a:lnTo>
                  <a:pt x="14222" y="7696"/>
                </a:lnTo>
                <a:lnTo>
                  <a:pt x="14381" y="7505"/>
                </a:lnTo>
                <a:close/>
              </a:path>
              <a:path w="20954" h="23494">
                <a:moveTo>
                  <a:pt x="14775" y="7251"/>
                </a:moveTo>
                <a:lnTo>
                  <a:pt x="14592" y="7251"/>
                </a:lnTo>
                <a:lnTo>
                  <a:pt x="14381" y="7505"/>
                </a:lnTo>
                <a:lnTo>
                  <a:pt x="14775" y="7251"/>
                </a:lnTo>
                <a:close/>
              </a:path>
            </a:pathLst>
          </a:custGeom>
          <a:solidFill>
            <a:srgbClr val="E712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8437019" y="652776"/>
            <a:ext cx="549275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Kabgan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Barramundi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1,000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039827" y="1274584"/>
            <a:ext cx="625475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Niska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Seabream Barramundi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Red</a:t>
            </a:r>
            <a:r>
              <a:rPr dirty="0" sz="800" spc="-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Snapper </a:t>
            </a: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3,000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0068455" y="692212"/>
            <a:ext cx="833119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Qeshm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Shrimps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 MT"/>
                <a:cs typeface="Arial MT"/>
              </a:rPr>
              <a:t>Hatchery Barramundi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FFFFFF"/>
                </a:solidFill>
                <a:latin typeface="Arial MT"/>
                <a:cs typeface="Arial MT"/>
              </a:rPr>
              <a:t>3,000</a:t>
            </a:r>
            <a:r>
              <a:rPr dirty="0" sz="8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 MT"/>
                <a:cs typeface="Arial MT"/>
              </a:rPr>
              <a:t>tons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1023366" y="102870"/>
            <a:ext cx="9305925" cy="3550285"/>
            <a:chOff x="1023366" y="102870"/>
            <a:chExt cx="9305925" cy="3550285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1195" y="862584"/>
              <a:ext cx="240791" cy="15925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366" y="1746504"/>
              <a:ext cx="240791" cy="15925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9418" y="2928366"/>
              <a:ext cx="241553" cy="1600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4873" y="3493008"/>
              <a:ext cx="240791" cy="1600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7536" y="2392680"/>
              <a:ext cx="241553" cy="1600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3310" y="1529334"/>
              <a:ext cx="240791" cy="1600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25106" y="2632709"/>
              <a:ext cx="289558" cy="16306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8196" y="2602230"/>
              <a:ext cx="275843" cy="15544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8854" y="1749552"/>
              <a:ext cx="249173" cy="1501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61887" y="1395222"/>
              <a:ext cx="234695" cy="14096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31486" y="625602"/>
              <a:ext cx="240791" cy="16078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7110" y="102870"/>
              <a:ext cx="246875" cy="14096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82021" y="524256"/>
              <a:ext cx="246887" cy="140969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52054" y="1117091"/>
            <a:ext cx="246875" cy="14096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42197" y="496062"/>
            <a:ext cx="246125" cy="14095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925811" y="1864614"/>
            <a:ext cx="220979" cy="13715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56164" y="2772155"/>
            <a:ext cx="220979" cy="13715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25861" y="3979926"/>
            <a:ext cx="221741" cy="13715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46592" y="5835396"/>
            <a:ext cx="220979" cy="137159"/>
          </a:xfrm>
          <a:prstGeom prst="rect">
            <a:avLst/>
          </a:prstGeom>
        </p:spPr>
      </p:pic>
      <p:sp>
        <p:nvSpPr>
          <p:cNvPr id="52" name="object 52" descr=""/>
          <p:cNvSpPr txBox="1"/>
          <p:nvPr/>
        </p:nvSpPr>
        <p:spPr>
          <a:xfrm>
            <a:off x="438740" y="4318696"/>
            <a:ext cx="23641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Aquaculture</a:t>
            </a:r>
            <a:r>
              <a:rPr dirty="0" u="sng" sz="1800" spc="-8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fisheries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3" name="object 5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1104" y="4787646"/>
            <a:ext cx="4061459" cy="1629917"/>
          </a:xfrm>
          <a:prstGeom prst="rect">
            <a:avLst/>
          </a:prstGeom>
        </p:spPr>
      </p:pic>
      <p:sp>
        <p:nvSpPr>
          <p:cNvPr id="54" name="object 54" descr=""/>
          <p:cNvSpPr/>
          <p:nvPr/>
        </p:nvSpPr>
        <p:spPr>
          <a:xfrm>
            <a:off x="1021461" y="453770"/>
            <a:ext cx="3430270" cy="0"/>
          </a:xfrm>
          <a:custGeom>
            <a:avLst/>
            <a:gdLst/>
            <a:ahLst/>
            <a:cxnLst/>
            <a:rect l="l" t="t" r="r" b="b"/>
            <a:pathLst>
              <a:path w="3430270" h="0">
                <a:moveTo>
                  <a:pt x="0" y="0"/>
                </a:moveTo>
                <a:lnTo>
                  <a:pt x="3429723" y="0"/>
                </a:lnTo>
              </a:path>
            </a:pathLst>
          </a:custGeom>
          <a:ln w="9906">
            <a:solidFill>
              <a:srgbClr val="783C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021461" y="817244"/>
            <a:ext cx="3400425" cy="0"/>
          </a:xfrm>
          <a:custGeom>
            <a:avLst/>
            <a:gdLst/>
            <a:ahLst/>
            <a:cxnLst/>
            <a:rect l="l" t="t" r="r" b="b"/>
            <a:pathLst>
              <a:path w="3400425" h="0">
                <a:moveTo>
                  <a:pt x="0" y="0"/>
                </a:moveTo>
                <a:lnTo>
                  <a:pt x="3399916" y="0"/>
                </a:lnTo>
              </a:path>
            </a:pathLst>
          </a:custGeom>
          <a:ln w="9906">
            <a:solidFill>
              <a:srgbClr val="783C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1481054" y="193547"/>
            <a:ext cx="432434" cy="391795"/>
          </a:xfrm>
          <a:custGeom>
            <a:avLst/>
            <a:gdLst/>
            <a:ahLst/>
            <a:cxnLst/>
            <a:rect l="l" t="t" r="r" b="b"/>
            <a:pathLst>
              <a:path w="432434" h="391795">
                <a:moveTo>
                  <a:pt x="432053" y="0"/>
                </a:moveTo>
                <a:lnTo>
                  <a:pt x="0" y="0"/>
                </a:lnTo>
                <a:lnTo>
                  <a:pt x="0" y="391667"/>
                </a:lnTo>
                <a:lnTo>
                  <a:pt x="432053" y="391667"/>
                </a:lnTo>
                <a:lnTo>
                  <a:pt x="43205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58" name="object 58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1120" y="494475"/>
            <a:ext cx="5862320" cy="8794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800" spc="-25" b="1">
                <a:solidFill>
                  <a:srgbClr val="162935"/>
                </a:solidFill>
                <a:latin typeface="Arial"/>
                <a:cs typeface="Arial"/>
              </a:rPr>
              <a:t>Total</a:t>
            </a:r>
            <a:r>
              <a:rPr dirty="0" sz="2800" spc="-120" b="1">
                <a:solidFill>
                  <a:srgbClr val="162935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162935"/>
                </a:solidFill>
                <a:latin typeface="Arial"/>
                <a:cs typeface="Arial"/>
              </a:rPr>
              <a:t>current</a:t>
            </a:r>
            <a:r>
              <a:rPr dirty="0" sz="2800" spc="-120" b="1">
                <a:solidFill>
                  <a:srgbClr val="162935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162935"/>
                </a:solidFill>
                <a:latin typeface="Arial"/>
                <a:cs typeface="Arial"/>
              </a:rPr>
              <a:t>production</a:t>
            </a:r>
            <a:r>
              <a:rPr dirty="0" sz="2800" spc="-120" b="1">
                <a:solidFill>
                  <a:srgbClr val="162935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162935"/>
                </a:solidFill>
                <a:latin typeface="Arial"/>
                <a:cs typeface="Arial"/>
              </a:rPr>
              <a:t>for </a:t>
            </a:r>
            <a:r>
              <a:rPr dirty="0" sz="2800" b="1">
                <a:solidFill>
                  <a:srgbClr val="162935"/>
                </a:solidFill>
                <a:latin typeface="Arial"/>
                <a:cs typeface="Arial"/>
              </a:rPr>
              <a:t>Aquaculture</a:t>
            </a:r>
            <a:r>
              <a:rPr dirty="0" sz="2800" spc="-90" b="1">
                <a:solidFill>
                  <a:srgbClr val="162935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162935"/>
                </a:solidFill>
                <a:latin typeface="Arial"/>
                <a:cs typeface="Arial"/>
              </a:rPr>
              <a:t>Fisheries</a:t>
            </a:r>
            <a:r>
              <a:rPr dirty="0" sz="2800" spc="-95" b="1">
                <a:solidFill>
                  <a:srgbClr val="162935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162935"/>
                </a:solidFill>
                <a:latin typeface="Arial"/>
                <a:cs typeface="Arial"/>
              </a:rPr>
              <a:t>in</a:t>
            </a:r>
            <a:r>
              <a:rPr dirty="0" sz="2800" spc="-110" b="1">
                <a:solidFill>
                  <a:srgbClr val="162935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162935"/>
                </a:solidFill>
                <a:latin typeface="Arial"/>
                <a:cs typeface="Arial"/>
              </a:rPr>
              <a:t>tons/year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1481054" y="193547"/>
            <a:ext cx="432434" cy="6614795"/>
            <a:chOff x="11481054" y="193547"/>
            <a:chExt cx="432434" cy="6614795"/>
          </a:xfrm>
        </p:grpSpPr>
        <p:sp>
          <p:nvSpPr>
            <p:cNvPr id="4" name="object 4" descr=""/>
            <p:cNvSpPr/>
            <p:nvPr/>
          </p:nvSpPr>
          <p:spPr>
            <a:xfrm>
              <a:off x="11481054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697843" y="2492121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latin typeface="Cambria"/>
                <a:cs typeface="Cambria"/>
              </a:rPr>
              <a:t>202</a:t>
            </a:r>
            <a:r>
              <a:rPr dirty="0" sz="1800" spc="-80">
                <a:latin typeface="Times New Roman"/>
                <a:cs typeface="Times New Roman"/>
              </a:rPr>
              <a:t>4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145"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1214627"/>
              <a:ext cx="182880" cy="5643880"/>
            </a:xfrm>
            <a:custGeom>
              <a:avLst/>
              <a:gdLst/>
              <a:ahLst/>
              <a:cxnLst/>
              <a:rect l="l" t="t" r="r" b="b"/>
              <a:pathLst>
                <a:path w="182880" h="5643880">
                  <a:moveTo>
                    <a:pt x="0" y="5643372"/>
                  </a:moveTo>
                  <a:lnTo>
                    <a:pt x="182880" y="5643372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5643372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12192000" cy="1214755"/>
            </a:xfrm>
            <a:custGeom>
              <a:avLst/>
              <a:gdLst/>
              <a:ahLst/>
              <a:cxnLst/>
              <a:rect l="l" t="t" r="r" b="b"/>
              <a:pathLst>
                <a:path w="12192000" h="1214755">
                  <a:moveTo>
                    <a:pt x="12192000" y="0"/>
                  </a:moveTo>
                  <a:lnTo>
                    <a:pt x="0" y="0"/>
                  </a:lnTo>
                  <a:lnTo>
                    <a:pt x="0" y="1214627"/>
                  </a:lnTo>
                  <a:lnTo>
                    <a:pt x="12192000" y="121462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9539" y="0"/>
              <a:ext cx="2749550" cy="1365250"/>
            </a:xfrm>
            <a:custGeom>
              <a:avLst/>
              <a:gdLst/>
              <a:ahLst/>
              <a:cxnLst/>
              <a:rect l="l" t="t" r="r" b="b"/>
              <a:pathLst>
                <a:path w="2749550" h="1365250">
                  <a:moveTo>
                    <a:pt x="2749296" y="0"/>
                  </a:moveTo>
                  <a:lnTo>
                    <a:pt x="0" y="0"/>
                  </a:lnTo>
                  <a:lnTo>
                    <a:pt x="6565" y="130124"/>
                  </a:lnTo>
                  <a:lnTo>
                    <a:pt x="12310" y="178253"/>
                  </a:lnTo>
                  <a:lnTo>
                    <a:pt x="19696" y="225859"/>
                  </a:lnTo>
                  <a:lnTo>
                    <a:pt x="28696" y="272912"/>
                  </a:lnTo>
                  <a:lnTo>
                    <a:pt x="39280" y="319383"/>
                  </a:lnTo>
                  <a:lnTo>
                    <a:pt x="51418" y="365242"/>
                  </a:lnTo>
                  <a:lnTo>
                    <a:pt x="65081" y="410460"/>
                  </a:lnTo>
                  <a:lnTo>
                    <a:pt x="80241" y="455008"/>
                  </a:lnTo>
                  <a:lnTo>
                    <a:pt x="96866" y="498856"/>
                  </a:lnTo>
                  <a:lnTo>
                    <a:pt x="114929" y="541975"/>
                  </a:lnTo>
                  <a:lnTo>
                    <a:pt x="134400" y="584336"/>
                  </a:lnTo>
                  <a:lnTo>
                    <a:pt x="155249" y="625908"/>
                  </a:lnTo>
                  <a:lnTo>
                    <a:pt x="177447" y="666664"/>
                  </a:lnTo>
                  <a:lnTo>
                    <a:pt x="200965" y="706574"/>
                  </a:lnTo>
                  <a:lnTo>
                    <a:pt x="225773" y="745607"/>
                  </a:lnTo>
                  <a:lnTo>
                    <a:pt x="251842" y="783736"/>
                  </a:lnTo>
                  <a:lnTo>
                    <a:pt x="279143" y="820930"/>
                  </a:lnTo>
                  <a:lnTo>
                    <a:pt x="307647" y="857161"/>
                  </a:lnTo>
                  <a:lnTo>
                    <a:pt x="337323" y="892398"/>
                  </a:lnTo>
                  <a:lnTo>
                    <a:pt x="368143" y="926613"/>
                  </a:lnTo>
                  <a:lnTo>
                    <a:pt x="400078" y="959776"/>
                  </a:lnTo>
                  <a:lnTo>
                    <a:pt x="433097" y="991858"/>
                  </a:lnTo>
                  <a:lnTo>
                    <a:pt x="467173" y="1022829"/>
                  </a:lnTo>
                  <a:lnTo>
                    <a:pt x="502274" y="1052661"/>
                  </a:lnTo>
                  <a:lnTo>
                    <a:pt x="538373" y="1081323"/>
                  </a:lnTo>
                  <a:lnTo>
                    <a:pt x="575439" y="1108787"/>
                  </a:lnTo>
                  <a:lnTo>
                    <a:pt x="613444" y="1135023"/>
                  </a:lnTo>
                  <a:lnTo>
                    <a:pt x="652357" y="1160002"/>
                  </a:lnTo>
                  <a:lnTo>
                    <a:pt x="692150" y="1183694"/>
                  </a:lnTo>
                  <a:lnTo>
                    <a:pt x="732793" y="1206071"/>
                  </a:lnTo>
                  <a:lnTo>
                    <a:pt x="774258" y="1227102"/>
                  </a:lnTo>
                  <a:lnTo>
                    <a:pt x="816514" y="1246759"/>
                  </a:lnTo>
                  <a:lnTo>
                    <a:pt x="859532" y="1265011"/>
                  </a:lnTo>
                  <a:lnTo>
                    <a:pt x="903283" y="1281831"/>
                  </a:lnTo>
                  <a:lnTo>
                    <a:pt x="947737" y="1297188"/>
                  </a:lnTo>
                  <a:lnTo>
                    <a:pt x="992866" y="1311053"/>
                  </a:lnTo>
                  <a:lnTo>
                    <a:pt x="1038640" y="1323396"/>
                  </a:lnTo>
                  <a:lnTo>
                    <a:pt x="1085029" y="1334189"/>
                  </a:lnTo>
                  <a:lnTo>
                    <a:pt x="1132005" y="1343403"/>
                  </a:lnTo>
                  <a:lnTo>
                    <a:pt x="1179537" y="1351006"/>
                  </a:lnTo>
                  <a:lnTo>
                    <a:pt x="1227597" y="1356971"/>
                  </a:lnTo>
                  <a:lnTo>
                    <a:pt x="1276155" y="1361269"/>
                  </a:lnTo>
                  <a:lnTo>
                    <a:pt x="1325181" y="1363868"/>
                  </a:lnTo>
                  <a:lnTo>
                    <a:pt x="1374648" y="1364742"/>
                  </a:lnTo>
                  <a:lnTo>
                    <a:pt x="1424114" y="1363868"/>
                  </a:lnTo>
                  <a:lnTo>
                    <a:pt x="1473140" y="1361269"/>
                  </a:lnTo>
                  <a:lnTo>
                    <a:pt x="1521698" y="1356971"/>
                  </a:lnTo>
                  <a:lnTo>
                    <a:pt x="1569758" y="1351006"/>
                  </a:lnTo>
                  <a:lnTo>
                    <a:pt x="1617290" y="1343403"/>
                  </a:lnTo>
                  <a:lnTo>
                    <a:pt x="1664266" y="1334189"/>
                  </a:lnTo>
                  <a:lnTo>
                    <a:pt x="1710655" y="1323396"/>
                  </a:lnTo>
                  <a:lnTo>
                    <a:pt x="1756429" y="1311053"/>
                  </a:lnTo>
                  <a:lnTo>
                    <a:pt x="1801558" y="1297188"/>
                  </a:lnTo>
                  <a:lnTo>
                    <a:pt x="1846012" y="1281831"/>
                  </a:lnTo>
                  <a:lnTo>
                    <a:pt x="1889763" y="1265011"/>
                  </a:lnTo>
                  <a:lnTo>
                    <a:pt x="1932781" y="1246759"/>
                  </a:lnTo>
                  <a:lnTo>
                    <a:pt x="1975037" y="1227102"/>
                  </a:lnTo>
                  <a:lnTo>
                    <a:pt x="2016502" y="1206071"/>
                  </a:lnTo>
                  <a:lnTo>
                    <a:pt x="2057145" y="1183694"/>
                  </a:lnTo>
                  <a:lnTo>
                    <a:pt x="2096938" y="1160002"/>
                  </a:lnTo>
                  <a:lnTo>
                    <a:pt x="2135851" y="1135023"/>
                  </a:lnTo>
                  <a:lnTo>
                    <a:pt x="2173856" y="1108787"/>
                  </a:lnTo>
                  <a:lnTo>
                    <a:pt x="2210922" y="1081323"/>
                  </a:lnTo>
                  <a:lnTo>
                    <a:pt x="2247021" y="1052661"/>
                  </a:lnTo>
                  <a:lnTo>
                    <a:pt x="2282122" y="1022829"/>
                  </a:lnTo>
                  <a:lnTo>
                    <a:pt x="2316198" y="991858"/>
                  </a:lnTo>
                  <a:lnTo>
                    <a:pt x="2349217" y="959776"/>
                  </a:lnTo>
                  <a:lnTo>
                    <a:pt x="2381152" y="926613"/>
                  </a:lnTo>
                  <a:lnTo>
                    <a:pt x="2411972" y="892398"/>
                  </a:lnTo>
                  <a:lnTo>
                    <a:pt x="2441648" y="857161"/>
                  </a:lnTo>
                  <a:lnTo>
                    <a:pt x="2470152" y="820930"/>
                  </a:lnTo>
                  <a:lnTo>
                    <a:pt x="2497453" y="783736"/>
                  </a:lnTo>
                  <a:lnTo>
                    <a:pt x="2523522" y="745607"/>
                  </a:lnTo>
                  <a:lnTo>
                    <a:pt x="2548330" y="706574"/>
                  </a:lnTo>
                  <a:lnTo>
                    <a:pt x="2571848" y="666664"/>
                  </a:lnTo>
                  <a:lnTo>
                    <a:pt x="2594046" y="625908"/>
                  </a:lnTo>
                  <a:lnTo>
                    <a:pt x="2614895" y="584336"/>
                  </a:lnTo>
                  <a:lnTo>
                    <a:pt x="2634366" y="541975"/>
                  </a:lnTo>
                  <a:lnTo>
                    <a:pt x="2652429" y="498856"/>
                  </a:lnTo>
                  <a:lnTo>
                    <a:pt x="2669054" y="455008"/>
                  </a:lnTo>
                  <a:lnTo>
                    <a:pt x="2684214" y="410460"/>
                  </a:lnTo>
                  <a:lnTo>
                    <a:pt x="2697877" y="365242"/>
                  </a:lnTo>
                  <a:lnTo>
                    <a:pt x="2710015" y="319383"/>
                  </a:lnTo>
                  <a:lnTo>
                    <a:pt x="2720599" y="272912"/>
                  </a:lnTo>
                  <a:lnTo>
                    <a:pt x="2729599" y="225859"/>
                  </a:lnTo>
                  <a:lnTo>
                    <a:pt x="2736985" y="178253"/>
                  </a:lnTo>
                  <a:lnTo>
                    <a:pt x="2742730" y="130124"/>
                  </a:lnTo>
                  <a:lnTo>
                    <a:pt x="2749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1930721" y="6572117"/>
            <a:ext cx="169545" cy="18732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200" spc="-120">
                <a:solidFill>
                  <a:srgbClr val="2D5269"/>
                </a:solidFill>
                <a:latin typeface="Verdana"/>
                <a:cs typeface="Verdana"/>
              </a:rPr>
              <a:t>14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-38100" y="-38100"/>
            <a:ext cx="12268200" cy="6934200"/>
            <a:chOff x="-38100" y="-38100"/>
            <a:chExt cx="12268200" cy="69342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81054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1214627"/>
              <a:ext cx="182880" cy="5643880"/>
            </a:xfrm>
            <a:custGeom>
              <a:avLst/>
              <a:gdLst/>
              <a:ahLst/>
              <a:cxnLst/>
              <a:rect l="l" t="t" r="r" b="b"/>
              <a:pathLst>
                <a:path w="182880" h="5643880">
                  <a:moveTo>
                    <a:pt x="0" y="5643372"/>
                  </a:moveTo>
                  <a:lnTo>
                    <a:pt x="182880" y="5643372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5643372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12192000" cy="1214755"/>
            </a:xfrm>
            <a:custGeom>
              <a:avLst/>
              <a:gdLst/>
              <a:ahLst/>
              <a:cxnLst/>
              <a:rect l="l" t="t" r="r" b="b"/>
              <a:pathLst>
                <a:path w="12192000" h="1214755">
                  <a:moveTo>
                    <a:pt x="12192000" y="0"/>
                  </a:moveTo>
                  <a:lnTo>
                    <a:pt x="0" y="0"/>
                  </a:lnTo>
                  <a:lnTo>
                    <a:pt x="0" y="1214627"/>
                  </a:lnTo>
                  <a:lnTo>
                    <a:pt x="12192000" y="121462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9539" y="0"/>
              <a:ext cx="2749550" cy="1365250"/>
            </a:xfrm>
            <a:custGeom>
              <a:avLst/>
              <a:gdLst/>
              <a:ahLst/>
              <a:cxnLst/>
              <a:rect l="l" t="t" r="r" b="b"/>
              <a:pathLst>
                <a:path w="2749550" h="1365250">
                  <a:moveTo>
                    <a:pt x="2749296" y="0"/>
                  </a:moveTo>
                  <a:lnTo>
                    <a:pt x="0" y="0"/>
                  </a:lnTo>
                  <a:lnTo>
                    <a:pt x="6565" y="130124"/>
                  </a:lnTo>
                  <a:lnTo>
                    <a:pt x="12310" y="178253"/>
                  </a:lnTo>
                  <a:lnTo>
                    <a:pt x="19696" y="225859"/>
                  </a:lnTo>
                  <a:lnTo>
                    <a:pt x="28696" y="272912"/>
                  </a:lnTo>
                  <a:lnTo>
                    <a:pt x="39280" y="319383"/>
                  </a:lnTo>
                  <a:lnTo>
                    <a:pt x="51418" y="365242"/>
                  </a:lnTo>
                  <a:lnTo>
                    <a:pt x="65081" y="410460"/>
                  </a:lnTo>
                  <a:lnTo>
                    <a:pt x="80241" y="455008"/>
                  </a:lnTo>
                  <a:lnTo>
                    <a:pt x="96866" y="498856"/>
                  </a:lnTo>
                  <a:lnTo>
                    <a:pt x="114929" y="541975"/>
                  </a:lnTo>
                  <a:lnTo>
                    <a:pt x="134400" y="584336"/>
                  </a:lnTo>
                  <a:lnTo>
                    <a:pt x="155249" y="625908"/>
                  </a:lnTo>
                  <a:lnTo>
                    <a:pt x="177447" y="666664"/>
                  </a:lnTo>
                  <a:lnTo>
                    <a:pt x="200965" y="706574"/>
                  </a:lnTo>
                  <a:lnTo>
                    <a:pt x="225773" y="745607"/>
                  </a:lnTo>
                  <a:lnTo>
                    <a:pt x="251842" y="783736"/>
                  </a:lnTo>
                  <a:lnTo>
                    <a:pt x="279143" y="820930"/>
                  </a:lnTo>
                  <a:lnTo>
                    <a:pt x="307647" y="857161"/>
                  </a:lnTo>
                  <a:lnTo>
                    <a:pt x="337323" y="892398"/>
                  </a:lnTo>
                  <a:lnTo>
                    <a:pt x="368143" y="926613"/>
                  </a:lnTo>
                  <a:lnTo>
                    <a:pt x="400078" y="959776"/>
                  </a:lnTo>
                  <a:lnTo>
                    <a:pt x="433097" y="991858"/>
                  </a:lnTo>
                  <a:lnTo>
                    <a:pt x="467173" y="1022829"/>
                  </a:lnTo>
                  <a:lnTo>
                    <a:pt x="502274" y="1052661"/>
                  </a:lnTo>
                  <a:lnTo>
                    <a:pt x="538373" y="1081323"/>
                  </a:lnTo>
                  <a:lnTo>
                    <a:pt x="575439" y="1108787"/>
                  </a:lnTo>
                  <a:lnTo>
                    <a:pt x="613444" y="1135023"/>
                  </a:lnTo>
                  <a:lnTo>
                    <a:pt x="652357" y="1160002"/>
                  </a:lnTo>
                  <a:lnTo>
                    <a:pt x="692150" y="1183694"/>
                  </a:lnTo>
                  <a:lnTo>
                    <a:pt x="732793" y="1206071"/>
                  </a:lnTo>
                  <a:lnTo>
                    <a:pt x="774258" y="1227102"/>
                  </a:lnTo>
                  <a:lnTo>
                    <a:pt x="816514" y="1246759"/>
                  </a:lnTo>
                  <a:lnTo>
                    <a:pt x="859532" y="1265011"/>
                  </a:lnTo>
                  <a:lnTo>
                    <a:pt x="903283" y="1281831"/>
                  </a:lnTo>
                  <a:lnTo>
                    <a:pt x="947737" y="1297188"/>
                  </a:lnTo>
                  <a:lnTo>
                    <a:pt x="992866" y="1311053"/>
                  </a:lnTo>
                  <a:lnTo>
                    <a:pt x="1038640" y="1323396"/>
                  </a:lnTo>
                  <a:lnTo>
                    <a:pt x="1085029" y="1334189"/>
                  </a:lnTo>
                  <a:lnTo>
                    <a:pt x="1132005" y="1343403"/>
                  </a:lnTo>
                  <a:lnTo>
                    <a:pt x="1179537" y="1351006"/>
                  </a:lnTo>
                  <a:lnTo>
                    <a:pt x="1227597" y="1356971"/>
                  </a:lnTo>
                  <a:lnTo>
                    <a:pt x="1276155" y="1361269"/>
                  </a:lnTo>
                  <a:lnTo>
                    <a:pt x="1325181" y="1363868"/>
                  </a:lnTo>
                  <a:lnTo>
                    <a:pt x="1374648" y="1364742"/>
                  </a:lnTo>
                  <a:lnTo>
                    <a:pt x="1424114" y="1363868"/>
                  </a:lnTo>
                  <a:lnTo>
                    <a:pt x="1473140" y="1361269"/>
                  </a:lnTo>
                  <a:lnTo>
                    <a:pt x="1521698" y="1356971"/>
                  </a:lnTo>
                  <a:lnTo>
                    <a:pt x="1569758" y="1351006"/>
                  </a:lnTo>
                  <a:lnTo>
                    <a:pt x="1617290" y="1343403"/>
                  </a:lnTo>
                  <a:lnTo>
                    <a:pt x="1664266" y="1334189"/>
                  </a:lnTo>
                  <a:lnTo>
                    <a:pt x="1710655" y="1323396"/>
                  </a:lnTo>
                  <a:lnTo>
                    <a:pt x="1756429" y="1311053"/>
                  </a:lnTo>
                  <a:lnTo>
                    <a:pt x="1801558" y="1297188"/>
                  </a:lnTo>
                  <a:lnTo>
                    <a:pt x="1846012" y="1281831"/>
                  </a:lnTo>
                  <a:lnTo>
                    <a:pt x="1889763" y="1265011"/>
                  </a:lnTo>
                  <a:lnTo>
                    <a:pt x="1932781" y="1246759"/>
                  </a:lnTo>
                  <a:lnTo>
                    <a:pt x="1975037" y="1227102"/>
                  </a:lnTo>
                  <a:lnTo>
                    <a:pt x="2016502" y="1206071"/>
                  </a:lnTo>
                  <a:lnTo>
                    <a:pt x="2057145" y="1183694"/>
                  </a:lnTo>
                  <a:lnTo>
                    <a:pt x="2096938" y="1160002"/>
                  </a:lnTo>
                  <a:lnTo>
                    <a:pt x="2135851" y="1135023"/>
                  </a:lnTo>
                  <a:lnTo>
                    <a:pt x="2173856" y="1108787"/>
                  </a:lnTo>
                  <a:lnTo>
                    <a:pt x="2210922" y="1081323"/>
                  </a:lnTo>
                  <a:lnTo>
                    <a:pt x="2247021" y="1052661"/>
                  </a:lnTo>
                  <a:lnTo>
                    <a:pt x="2282122" y="1022829"/>
                  </a:lnTo>
                  <a:lnTo>
                    <a:pt x="2316198" y="991858"/>
                  </a:lnTo>
                  <a:lnTo>
                    <a:pt x="2349217" y="959776"/>
                  </a:lnTo>
                  <a:lnTo>
                    <a:pt x="2381152" y="926613"/>
                  </a:lnTo>
                  <a:lnTo>
                    <a:pt x="2411972" y="892398"/>
                  </a:lnTo>
                  <a:lnTo>
                    <a:pt x="2441648" y="857161"/>
                  </a:lnTo>
                  <a:lnTo>
                    <a:pt x="2470152" y="820930"/>
                  </a:lnTo>
                  <a:lnTo>
                    <a:pt x="2497453" y="783736"/>
                  </a:lnTo>
                  <a:lnTo>
                    <a:pt x="2523522" y="745607"/>
                  </a:lnTo>
                  <a:lnTo>
                    <a:pt x="2548330" y="706574"/>
                  </a:lnTo>
                  <a:lnTo>
                    <a:pt x="2571848" y="666664"/>
                  </a:lnTo>
                  <a:lnTo>
                    <a:pt x="2594046" y="625908"/>
                  </a:lnTo>
                  <a:lnTo>
                    <a:pt x="2614895" y="584336"/>
                  </a:lnTo>
                  <a:lnTo>
                    <a:pt x="2634366" y="541975"/>
                  </a:lnTo>
                  <a:lnTo>
                    <a:pt x="2652429" y="498856"/>
                  </a:lnTo>
                  <a:lnTo>
                    <a:pt x="2669054" y="455008"/>
                  </a:lnTo>
                  <a:lnTo>
                    <a:pt x="2684214" y="410460"/>
                  </a:lnTo>
                  <a:lnTo>
                    <a:pt x="2697877" y="365242"/>
                  </a:lnTo>
                  <a:lnTo>
                    <a:pt x="2710015" y="319383"/>
                  </a:lnTo>
                  <a:lnTo>
                    <a:pt x="2720599" y="272912"/>
                  </a:lnTo>
                  <a:lnTo>
                    <a:pt x="2729599" y="225859"/>
                  </a:lnTo>
                  <a:lnTo>
                    <a:pt x="2736985" y="178253"/>
                  </a:lnTo>
                  <a:lnTo>
                    <a:pt x="2742730" y="130124"/>
                  </a:lnTo>
                  <a:lnTo>
                    <a:pt x="2749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1930721" y="6572117"/>
            <a:ext cx="169545" cy="18732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200" spc="-120">
                <a:solidFill>
                  <a:srgbClr val="2D5269"/>
                </a:solidFill>
                <a:latin typeface="Verdana"/>
                <a:cs typeface="Verdana"/>
              </a:rPr>
              <a:t>15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7293864" y="3767328"/>
            <a:ext cx="1464945" cy="1681480"/>
          </a:xfrm>
          <a:custGeom>
            <a:avLst/>
            <a:gdLst/>
            <a:ahLst/>
            <a:cxnLst/>
            <a:rect l="l" t="t" r="r" b="b"/>
            <a:pathLst>
              <a:path w="1464945" h="1681479">
                <a:moveTo>
                  <a:pt x="1464564" y="0"/>
                </a:moveTo>
                <a:lnTo>
                  <a:pt x="0" y="0"/>
                </a:lnTo>
                <a:lnTo>
                  <a:pt x="0" y="1680972"/>
                </a:lnTo>
                <a:lnTo>
                  <a:pt x="1464564" y="1680972"/>
                </a:lnTo>
                <a:lnTo>
                  <a:pt x="1464564" y="0"/>
                </a:lnTo>
                <a:close/>
              </a:path>
            </a:pathLst>
          </a:custGeom>
          <a:solidFill>
            <a:srgbClr val="B827E9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5232653" y="3748278"/>
            <a:ext cx="1503045" cy="1719580"/>
            <a:chOff x="5232653" y="3748278"/>
            <a:chExt cx="1503045" cy="1719580"/>
          </a:xfrm>
        </p:grpSpPr>
        <p:sp>
          <p:nvSpPr>
            <p:cNvPr id="9" name="object 9" descr=""/>
            <p:cNvSpPr/>
            <p:nvPr/>
          </p:nvSpPr>
          <p:spPr>
            <a:xfrm>
              <a:off x="5251703" y="3767328"/>
              <a:ext cx="1464945" cy="1681480"/>
            </a:xfrm>
            <a:custGeom>
              <a:avLst/>
              <a:gdLst/>
              <a:ahLst/>
              <a:cxnLst/>
              <a:rect l="l" t="t" r="r" b="b"/>
              <a:pathLst>
                <a:path w="1464945" h="1681479">
                  <a:moveTo>
                    <a:pt x="1464563" y="0"/>
                  </a:moveTo>
                  <a:lnTo>
                    <a:pt x="0" y="0"/>
                  </a:lnTo>
                  <a:lnTo>
                    <a:pt x="0" y="1680972"/>
                  </a:lnTo>
                  <a:lnTo>
                    <a:pt x="1464563" y="1680972"/>
                  </a:lnTo>
                  <a:lnTo>
                    <a:pt x="1464563" y="0"/>
                  </a:lnTo>
                  <a:close/>
                </a:path>
              </a:pathLst>
            </a:custGeom>
            <a:solidFill>
              <a:srgbClr val="7D40CC">
                <a:alpha val="1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251703" y="3767328"/>
              <a:ext cx="1464945" cy="1681480"/>
            </a:xfrm>
            <a:custGeom>
              <a:avLst/>
              <a:gdLst/>
              <a:ahLst/>
              <a:cxnLst/>
              <a:rect l="l" t="t" r="r" b="b"/>
              <a:pathLst>
                <a:path w="1464945" h="1681479">
                  <a:moveTo>
                    <a:pt x="0" y="0"/>
                  </a:moveTo>
                  <a:lnTo>
                    <a:pt x="1464563" y="0"/>
                  </a:lnTo>
                  <a:lnTo>
                    <a:pt x="1464563" y="1680972"/>
                  </a:lnTo>
                  <a:lnTo>
                    <a:pt x="0" y="168097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7D40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1050036" y="3804665"/>
            <a:ext cx="1727835" cy="1681480"/>
          </a:xfrm>
          <a:custGeom>
            <a:avLst/>
            <a:gdLst/>
            <a:ahLst/>
            <a:cxnLst/>
            <a:rect l="l" t="t" r="r" b="b"/>
            <a:pathLst>
              <a:path w="1727835" h="1681479">
                <a:moveTo>
                  <a:pt x="1727454" y="0"/>
                </a:moveTo>
                <a:lnTo>
                  <a:pt x="0" y="0"/>
                </a:lnTo>
                <a:lnTo>
                  <a:pt x="0" y="1680971"/>
                </a:lnTo>
                <a:lnTo>
                  <a:pt x="1727454" y="1680971"/>
                </a:lnTo>
                <a:lnTo>
                  <a:pt x="1727454" y="0"/>
                </a:lnTo>
                <a:close/>
              </a:path>
            </a:pathLst>
          </a:custGeom>
          <a:solidFill>
            <a:srgbClr val="353535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object 1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132332" y="2746247"/>
              <a:ext cx="10180320" cy="391795"/>
            </a:xfrm>
            <a:custGeom>
              <a:avLst/>
              <a:gdLst/>
              <a:ahLst/>
              <a:cxnLst/>
              <a:rect l="l" t="t" r="r" b="b"/>
              <a:pathLst>
                <a:path w="10180320" h="391794">
                  <a:moveTo>
                    <a:pt x="1727454" y="201168"/>
                  </a:moveTo>
                  <a:lnTo>
                    <a:pt x="1536954" y="10668"/>
                  </a:lnTo>
                  <a:lnTo>
                    <a:pt x="0" y="10668"/>
                  </a:lnTo>
                  <a:lnTo>
                    <a:pt x="190500" y="201168"/>
                  </a:lnTo>
                  <a:lnTo>
                    <a:pt x="0" y="391668"/>
                  </a:lnTo>
                  <a:lnTo>
                    <a:pt x="1536954" y="391668"/>
                  </a:lnTo>
                  <a:lnTo>
                    <a:pt x="1727454" y="201168"/>
                  </a:lnTo>
                  <a:close/>
                </a:path>
                <a:path w="10180320" h="391794">
                  <a:moveTo>
                    <a:pt x="3758184" y="190500"/>
                  </a:moveTo>
                  <a:lnTo>
                    <a:pt x="3567684" y="0"/>
                  </a:lnTo>
                  <a:lnTo>
                    <a:pt x="2031492" y="0"/>
                  </a:lnTo>
                  <a:lnTo>
                    <a:pt x="2221992" y="190500"/>
                  </a:lnTo>
                  <a:lnTo>
                    <a:pt x="2031492" y="381000"/>
                  </a:lnTo>
                  <a:lnTo>
                    <a:pt x="3567684" y="381000"/>
                  </a:lnTo>
                  <a:lnTo>
                    <a:pt x="3758184" y="190500"/>
                  </a:lnTo>
                  <a:close/>
                </a:path>
                <a:path w="10180320" h="391794">
                  <a:moveTo>
                    <a:pt x="5807202" y="190500"/>
                  </a:moveTo>
                  <a:lnTo>
                    <a:pt x="5616702" y="0"/>
                  </a:lnTo>
                  <a:lnTo>
                    <a:pt x="4079748" y="0"/>
                  </a:lnTo>
                  <a:lnTo>
                    <a:pt x="4270248" y="190500"/>
                  </a:lnTo>
                  <a:lnTo>
                    <a:pt x="4079748" y="381000"/>
                  </a:lnTo>
                  <a:lnTo>
                    <a:pt x="5616702" y="381000"/>
                  </a:lnTo>
                  <a:lnTo>
                    <a:pt x="5807202" y="190500"/>
                  </a:lnTo>
                  <a:close/>
                </a:path>
                <a:path w="10180320" h="391794">
                  <a:moveTo>
                    <a:pt x="7946898" y="190500"/>
                  </a:moveTo>
                  <a:lnTo>
                    <a:pt x="7756398" y="0"/>
                  </a:lnTo>
                  <a:lnTo>
                    <a:pt x="6219444" y="0"/>
                  </a:lnTo>
                  <a:lnTo>
                    <a:pt x="6409944" y="190500"/>
                  </a:lnTo>
                  <a:lnTo>
                    <a:pt x="6219444" y="381000"/>
                  </a:lnTo>
                  <a:lnTo>
                    <a:pt x="7756398" y="381000"/>
                  </a:lnTo>
                  <a:lnTo>
                    <a:pt x="7946898" y="190500"/>
                  </a:lnTo>
                  <a:close/>
                </a:path>
                <a:path w="10180320" h="391794">
                  <a:moveTo>
                    <a:pt x="10180320" y="190500"/>
                  </a:moveTo>
                  <a:lnTo>
                    <a:pt x="9989820" y="0"/>
                  </a:lnTo>
                  <a:lnTo>
                    <a:pt x="8452866" y="0"/>
                  </a:lnTo>
                  <a:lnTo>
                    <a:pt x="8643366" y="190500"/>
                  </a:lnTo>
                  <a:lnTo>
                    <a:pt x="8452866" y="381000"/>
                  </a:lnTo>
                  <a:lnTo>
                    <a:pt x="9989820" y="381000"/>
                  </a:lnTo>
                  <a:lnTo>
                    <a:pt x="10180320" y="190500"/>
                  </a:lnTo>
                  <a:close/>
                </a:path>
              </a:pathLst>
            </a:custGeom>
            <a:solidFill>
              <a:srgbClr val="85B6C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9800964" y="1994068"/>
            <a:ext cx="1165860" cy="1078230"/>
          </a:xfrm>
          <a:prstGeom prst="rect">
            <a:avLst/>
          </a:prstGeom>
        </p:spPr>
        <p:txBody>
          <a:bodyPr wrap="square" lIns="0" tIns="128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dirty="0" sz="4000" spc="-220" b="1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dirty="0" sz="4000" spc="-220" b="1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4000">
              <a:latin typeface="Arial"/>
              <a:cs typeface="Arial"/>
            </a:endParaRPr>
          </a:p>
          <a:p>
            <a:pPr marL="146050">
              <a:lnSpc>
                <a:spcPct val="100000"/>
              </a:lnSpc>
              <a:spcBef>
                <a:spcPts val="409"/>
              </a:spcBef>
            </a:pP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20,000/t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522970" y="1838429"/>
            <a:ext cx="1207135" cy="1233805"/>
          </a:xfrm>
          <a:prstGeom prst="rect">
            <a:avLst/>
          </a:prstGeom>
        </p:spPr>
        <p:txBody>
          <a:bodyPr wrap="square" lIns="0" tIns="2362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dirty="0" sz="4000" spc="-130" b="1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dirty="0" sz="4000" spc="-13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40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790"/>
              </a:spcBef>
            </a:pP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14,000/t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550436" y="1838426"/>
            <a:ext cx="1165860" cy="1233805"/>
          </a:xfrm>
          <a:prstGeom prst="rect">
            <a:avLst/>
          </a:prstGeom>
        </p:spPr>
        <p:txBody>
          <a:bodyPr wrap="square" lIns="0" tIns="2362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dirty="0" sz="4000" spc="-220" b="1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dirty="0" sz="4000" spc="-22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400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  <a:spcBef>
                <a:spcPts val="790"/>
              </a:spcBef>
            </a:pP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10,000/t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588970" y="1838431"/>
            <a:ext cx="1176020" cy="1233805"/>
          </a:xfrm>
          <a:prstGeom prst="rect">
            <a:avLst/>
          </a:prstGeom>
        </p:spPr>
        <p:txBody>
          <a:bodyPr wrap="square" lIns="0" tIns="236220" rIns="0" bIns="0" rtlCol="0" vert="horz">
            <a:spAutoFit/>
          </a:bodyPr>
          <a:lstStyle/>
          <a:p>
            <a:pPr marL="22860">
              <a:lnSpc>
                <a:spcPct val="100000"/>
              </a:lnSpc>
              <a:spcBef>
                <a:spcPts val="1860"/>
              </a:spcBef>
            </a:pPr>
            <a:r>
              <a:rPr dirty="0" sz="4000" spc="-220" b="1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dirty="0" sz="4000" spc="-22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6,000/t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440186" y="1850411"/>
            <a:ext cx="1165860" cy="1232535"/>
          </a:xfrm>
          <a:prstGeom prst="rect">
            <a:avLst/>
          </a:prstGeom>
        </p:spPr>
        <p:txBody>
          <a:bodyPr wrap="square" lIns="0" tIns="235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dirty="0" sz="4000" spc="-220" b="1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dirty="0" sz="4000" spc="-22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  <a:spcBef>
                <a:spcPts val="790"/>
              </a:spcBef>
            </a:pP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2,000/t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1973579" y="3046539"/>
            <a:ext cx="6240780" cy="407670"/>
            <a:chOff x="1973579" y="3046539"/>
            <a:chExt cx="6240780" cy="407670"/>
          </a:xfrm>
        </p:grpSpPr>
        <p:sp>
          <p:nvSpPr>
            <p:cNvPr id="21" name="object 21" descr=""/>
            <p:cNvSpPr/>
            <p:nvPr/>
          </p:nvSpPr>
          <p:spPr>
            <a:xfrm>
              <a:off x="1992629" y="3108959"/>
              <a:ext cx="0" cy="320040"/>
            </a:xfrm>
            <a:custGeom>
              <a:avLst/>
              <a:gdLst/>
              <a:ahLst/>
              <a:cxnLst/>
              <a:rect l="l" t="t" r="r" b="b"/>
              <a:pathLst>
                <a:path w="0" h="320039">
                  <a:moveTo>
                    <a:pt x="0" y="0"/>
                  </a:moveTo>
                  <a:lnTo>
                    <a:pt x="0" y="320039"/>
                  </a:lnTo>
                </a:path>
              </a:pathLst>
            </a:custGeom>
            <a:ln w="3810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8189118" y="3071621"/>
              <a:ext cx="0" cy="357505"/>
            </a:xfrm>
            <a:custGeom>
              <a:avLst/>
              <a:gdLst/>
              <a:ahLst/>
              <a:cxnLst/>
              <a:rect l="l" t="t" r="r" b="b"/>
              <a:pathLst>
                <a:path w="0" h="357504">
                  <a:moveTo>
                    <a:pt x="0" y="0"/>
                  </a:moveTo>
                  <a:lnTo>
                    <a:pt x="0" y="357377"/>
                  </a:lnTo>
                </a:path>
              </a:pathLst>
            </a:custGeom>
            <a:ln w="50101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3" name="object 23" descr=""/>
          <p:cNvGraphicFramePr>
            <a:graphicFrameLocks noGrp="1"/>
          </p:cNvGraphicFramePr>
          <p:nvPr/>
        </p:nvGraphicFramePr>
        <p:xfrm>
          <a:off x="891467" y="3422650"/>
          <a:ext cx="2142490" cy="2774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2515"/>
                <a:gridCol w="980440"/>
              </a:tblGrid>
              <a:tr h="1022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Species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2024-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2025</a:t>
                      </a:r>
                      <a:endParaRPr sz="1000">
                        <a:latin typeface="Arial Black"/>
                        <a:cs typeface="Arial Black"/>
                      </a:endParaRPr>
                    </a:p>
                    <a:p>
                      <a:pPr marL="346075" marR="82550" indent="-247015">
                        <a:lnSpc>
                          <a:spcPct val="15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Phase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Qty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Tons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45720" vert="vert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Barramundi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Red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Snapper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Bream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353535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353535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Grouper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181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353535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dirty="0" sz="10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181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353535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object 24" descr=""/>
          <p:cNvGraphicFramePr>
            <a:graphicFrameLocks noGrp="1"/>
          </p:cNvGraphicFramePr>
          <p:nvPr/>
        </p:nvGraphicFramePr>
        <p:xfrm>
          <a:off x="3046034" y="3101848"/>
          <a:ext cx="1989455" cy="3094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4565"/>
                <a:gridCol w="935990"/>
              </a:tblGrid>
              <a:tr h="320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7150">
                      <a:solidFill>
                        <a:srgbClr val="A6A6A6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A6A6A6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56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Species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2025-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2026</a:t>
                      </a:r>
                      <a:endParaRPr sz="1000">
                        <a:latin typeface="Arial Black"/>
                        <a:cs typeface="Arial Black"/>
                      </a:endParaRPr>
                    </a:p>
                    <a:p>
                      <a:pPr marL="358140" marR="104775" indent="-247015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Phase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Qty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Tons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1915" vert="vert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Barramundi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Red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Snapper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Bream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Grouper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spc="-5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6,000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 descr=""/>
          <p:cNvSpPr txBox="1"/>
          <p:nvPr/>
        </p:nvSpPr>
        <p:spPr>
          <a:xfrm>
            <a:off x="6478067" y="3436489"/>
            <a:ext cx="205104" cy="1029335"/>
          </a:xfrm>
          <a:prstGeom prst="rect">
            <a:avLst/>
          </a:prstGeom>
        </p:spPr>
        <p:txBody>
          <a:bodyPr wrap="square" lIns="0" tIns="2540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Phase</a:t>
            </a:r>
            <a:r>
              <a:rPr dirty="0" sz="10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dirty="0" sz="1000" spc="-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Qty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endParaRPr sz="1000">
              <a:latin typeface="Arial Black"/>
              <a:cs typeface="Arial Black"/>
            </a:endParaRPr>
          </a:p>
        </p:txBody>
      </p:sp>
      <p:graphicFrame>
        <p:nvGraphicFramePr>
          <p:cNvPr id="26" name="object 26" descr=""/>
          <p:cNvGraphicFramePr>
            <a:graphicFrameLocks noGrp="1"/>
          </p:cNvGraphicFramePr>
          <p:nvPr/>
        </p:nvGraphicFramePr>
        <p:xfrm>
          <a:off x="5054747" y="3101848"/>
          <a:ext cx="2148205" cy="3094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850"/>
                <a:gridCol w="1100455"/>
              </a:tblGrid>
              <a:tr h="320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7150">
                      <a:solidFill>
                        <a:srgbClr val="A6A6A6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A6A6A6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43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Species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2026-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2027</a:t>
                      </a:r>
                      <a:endParaRPr sz="1000">
                        <a:latin typeface="Arial Black"/>
                        <a:cs typeface="Arial Black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Tons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 vert="vert">
                    <a:lnL w="5715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Barramundi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Red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Snapper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Bream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Grouper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65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10,000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</a:tbl>
          </a:graphicData>
        </a:graphic>
      </p:graphicFrame>
      <p:sp>
        <p:nvSpPr>
          <p:cNvPr id="27" name="object 27" descr=""/>
          <p:cNvSpPr txBox="1"/>
          <p:nvPr/>
        </p:nvSpPr>
        <p:spPr>
          <a:xfrm>
            <a:off x="8593774" y="3535884"/>
            <a:ext cx="205104" cy="857885"/>
          </a:xfrm>
          <a:prstGeom prst="rect">
            <a:avLst/>
          </a:prstGeom>
        </p:spPr>
        <p:txBody>
          <a:bodyPr wrap="square" lIns="0" tIns="2540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Phase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r>
              <a:rPr dirty="0" sz="10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Qty</a:t>
            </a:r>
            <a:endParaRPr sz="1000">
              <a:latin typeface="Arial Black"/>
              <a:cs typeface="Arial Black"/>
            </a:endParaRPr>
          </a:p>
        </p:txBody>
      </p:sp>
      <p:graphicFrame>
        <p:nvGraphicFramePr>
          <p:cNvPr id="28" name="object 28" descr=""/>
          <p:cNvGraphicFramePr>
            <a:graphicFrameLocks noGrp="1"/>
          </p:cNvGraphicFramePr>
          <p:nvPr/>
        </p:nvGraphicFramePr>
        <p:xfrm>
          <a:off x="7269492" y="3422651"/>
          <a:ext cx="1984375" cy="2773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560"/>
                <a:gridCol w="939800"/>
              </a:tblGrid>
              <a:tr h="1071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R="7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Species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57150">
                      <a:solidFill>
                        <a:srgbClr val="B827E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2027-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2028</a:t>
                      </a:r>
                      <a:endParaRPr sz="1000">
                        <a:latin typeface="Arial Black"/>
                        <a:cs typeface="Arial Black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Tons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3820" vert="vert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 marR="889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Barramundi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57150">
                      <a:solidFill>
                        <a:srgbClr val="B827E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 marR="82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Red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Snapper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57150">
                      <a:solidFill>
                        <a:srgbClr val="B827E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 marR="762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Bream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57150">
                      <a:solidFill>
                        <a:srgbClr val="B827E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 marR="762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Grouper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3,000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 marR="82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14,000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933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object 29" descr=""/>
          <p:cNvGraphicFramePr>
            <a:graphicFrameLocks noGrp="1"/>
          </p:cNvGraphicFramePr>
          <p:nvPr/>
        </p:nvGraphicFramePr>
        <p:xfrm>
          <a:off x="9349628" y="3131566"/>
          <a:ext cx="2242185" cy="3064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6485"/>
                <a:gridCol w="1066800"/>
              </a:tblGrid>
              <a:tr h="315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8100">
                      <a:solidFill>
                        <a:srgbClr val="A6A6A6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A6A6A6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97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Species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2028-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2029</a:t>
                      </a:r>
                      <a:endParaRPr sz="1000">
                        <a:latin typeface="Arial Black"/>
                        <a:cs typeface="Arial Black"/>
                      </a:endParaRPr>
                    </a:p>
                    <a:p>
                      <a:pPr marL="379095" marR="124460" indent="-246379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Phase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r>
                        <a:rPr dirty="0" sz="1000" spc="-1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Qty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Tons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0" vert="vert">
                    <a:lnL w="381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Barramundi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6,000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Red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Snapper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6,000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Sea</a:t>
                      </a:r>
                      <a:r>
                        <a:rPr dirty="0" sz="100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Bream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Grouper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2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4,000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0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20,000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5B6C2"/>
                    </a:solidFill>
                  </a:tcPr>
                </a:tc>
              </a:tr>
            </a:tbl>
          </a:graphicData>
        </a:graphic>
      </p:graphicFrame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AQUAFAQ</a:t>
            </a:r>
            <a:r>
              <a:rPr dirty="0" spc="-120"/>
              <a:t> </a:t>
            </a:r>
            <a:r>
              <a:rPr dirty="0" spc="-10"/>
              <a:t>PROJECTS</a:t>
            </a:r>
          </a:p>
        </p:txBody>
      </p:sp>
      <p:sp>
        <p:nvSpPr>
          <p:cNvPr id="31" name="object 31" descr=""/>
          <p:cNvSpPr txBox="1"/>
          <p:nvPr/>
        </p:nvSpPr>
        <p:spPr>
          <a:xfrm>
            <a:off x="3383405" y="1218364"/>
            <a:ext cx="54216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 Black"/>
                <a:cs typeface="Arial Black"/>
              </a:rPr>
              <a:t>ROADMAP</a:t>
            </a:r>
            <a:r>
              <a:rPr dirty="0" sz="2400" spc="-18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 Black"/>
                <a:cs typeface="Arial Black"/>
              </a:rPr>
              <a:t>TAGLINE</a:t>
            </a:r>
            <a:r>
              <a:rPr dirty="0" sz="2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>
                <a:solidFill>
                  <a:srgbClr val="FFFFFF"/>
                </a:solidFill>
                <a:latin typeface="Arial Black"/>
                <a:cs typeface="Arial Black"/>
              </a:rPr>
              <a:t>PLOT</a:t>
            </a:r>
            <a:r>
              <a:rPr dirty="0" sz="2400" spc="-1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 Black"/>
                <a:cs typeface="Arial Black"/>
              </a:rPr>
              <a:t>P1000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11481054" y="193547"/>
            <a:ext cx="432434" cy="6614795"/>
            <a:chOff x="11481054" y="193547"/>
            <a:chExt cx="432434" cy="6614795"/>
          </a:xfrm>
        </p:grpSpPr>
        <p:sp>
          <p:nvSpPr>
            <p:cNvPr id="33" name="object 33" descr=""/>
            <p:cNvSpPr/>
            <p:nvPr/>
          </p:nvSpPr>
          <p:spPr>
            <a:xfrm>
              <a:off x="11481054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697843" y="2492121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-1" y="4323588"/>
              <a:ext cx="1743075" cy="779145"/>
            </a:xfrm>
            <a:custGeom>
              <a:avLst/>
              <a:gdLst/>
              <a:ahLst/>
              <a:cxnLst/>
              <a:rect l="l" t="t" r="r" b="b"/>
              <a:pathLst>
                <a:path w="1743075" h="779145">
                  <a:moveTo>
                    <a:pt x="1346263" y="0"/>
                  </a:moveTo>
                  <a:lnTo>
                    <a:pt x="0" y="0"/>
                  </a:lnTo>
                  <a:lnTo>
                    <a:pt x="0" y="778763"/>
                  </a:lnTo>
                  <a:lnTo>
                    <a:pt x="1346263" y="778763"/>
                  </a:lnTo>
                  <a:lnTo>
                    <a:pt x="1355938" y="777958"/>
                  </a:lnTo>
                  <a:lnTo>
                    <a:pt x="1363854" y="775833"/>
                  </a:lnTo>
                  <a:lnTo>
                    <a:pt x="1370011" y="772827"/>
                  </a:lnTo>
                  <a:lnTo>
                    <a:pt x="1374406" y="769378"/>
                  </a:lnTo>
                  <a:lnTo>
                    <a:pt x="1374406" y="764692"/>
                  </a:lnTo>
                  <a:lnTo>
                    <a:pt x="1379092" y="764692"/>
                  </a:lnTo>
                  <a:lnTo>
                    <a:pt x="1735594" y="408152"/>
                  </a:lnTo>
                  <a:lnTo>
                    <a:pt x="1740873" y="399573"/>
                  </a:lnTo>
                  <a:lnTo>
                    <a:pt x="1742633" y="388796"/>
                  </a:lnTo>
                  <a:lnTo>
                    <a:pt x="1740873" y="377139"/>
                  </a:lnTo>
                  <a:lnTo>
                    <a:pt x="1735594" y="365925"/>
                  </a:lnTo>
                  <a:lnTo>
                    <a:pt x="1379093" y="14071"/>
                  </a:lnTo>
                  <a:lnTo>
                    <a:pt x="1379092" y="9385"/>
                  </a:lnTo>
                  <a:lnTo>
                    <a:pt x="1374406" y="9385"/>
                  </a:lnTo>
                  <a:lnTo>
                    <a:pt x="1370011" y="5936"/>
                  </a:lnTo>
                  <a:lnTo>
                    <a:pt x="1363854" y="2930"/>
                  </a:lnTo>
                  <a:lnTo>
                    <a:pt x="1355938" y="805"/>
                  </a:lnTo>
                  <a:lnTo>
                    <a:pt x="1346263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3930" y="1693164"/>
              <a:ext cx="10452353" cy="295427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7498" y="3174492"/>
              <a:ext cx="9859517" cy="45415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7497" y="3418332"/>
              <a:ext cx="8903207" cy="45415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7497" y="3662171"/>
              <a:ext cx="9808463" cy="45415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7497" y="3906011"/>
              <a:ext cx="4265675" cy="4541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1065" y="4802885"/>
              <a:ext cx="714755" cy="633221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841851" y="4863005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Q1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19578" y="4802885"/>
            <a:ext cx="713993" cy="647699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2890045" y="4863005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Q2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56276" y="4802885"/>
            <a:ext cx="714755" cy="633221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5426922" y="4863005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Q4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50208" y="4783073"/>
            <a:ext cx="714755" cy="667511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4121396" y="4842921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Q3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23709" y="4826508"/>
            <a:ext cx="709421" cy="625601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6994260" y="4938807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Q1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33766" y="4826508"/>
            <a:ext cx="710182" cy="625601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8204581" y="4938807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Q2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51797" y="4826508"/>
            <a:ext cx="710183" cy="625601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9222790" y="4938807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Q3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26935" y="5519165"/>
            <a:ext cx="4248149" cy="466343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8602109" y="5567643"/>
            <a:ext cx="49847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20">
                <a:solidFill>
                  <a:srgbClr val="FFFFFF"/>
                </a:solidFill>
                <a:latin typeface="Arial Black"/>
                <a:cs typeface="Arial Black"/>
              </a:rPr>
              <a:t>2025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13738" y="5491734"/>
            <a:ext cx="4248911" cy="466343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3589146" y="5540318"/>
            <a:ext cx="49847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20">
                <a:solidFill>
                  <a:srgbClr val="FFFFFF"/>
                </a:solidFill>
                <a:latin typeface="Arial Black"/>
                <a:cs typeface="Arial Black"/>
              </a:rPr>
              <a:t>2024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2692145" y="1717548"/>
            <a:ext cx="7367270" cy="1255395"/>
            <a:chOff x="2692145" y="1717548"/>
            <a:chExt cx="7367270" cy="1255395"/>
          </a:xfrm>
        </p:grpSpPr>
        <p:pic>
          <p:nvPicPr>
            <p:cNvPr id="30" name="object 3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92145" y="1717548"/>
              <a:ext cx="3787901" cy="125501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30646" y="1717548"/>
              <a:ext cx="4128515" cy="1255013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030974" y="1848649"/>
            <a:ext cx="6652259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100"/>
              <a:t>AQUAFAQ</a:t>
            </a:r>
            <a:r>
              <a:rPr dirty="0" sz="4500" spc="-250"/>
              <a:t> </a:t>
            </a:r>
            <a:r>
              <a:rPr dirty="0" sz="4500" spc="-10"/>
              <a:t>PROJECTS</a:t>
            </a:r>
            <a:endParaRPr sz="4500"/>
          </a:p>
        </p:txBody>
      </p:sp>
      <p:grpSp>
        <p:nvGrpSpPr>
          <p:cNvPr id="33" name="object 33" descr=""/>
          <p:cNvGrpSpPr/>
          <p:nvPr/>
        </p:nvGrpSpPr>
        <p:grpSpPr>
          <a:xfrm>
            <a:off x="3281171" y="2675382"/>
            <a:ext cx="4963160" cy="510540"/>
            <a:chOff x="3281171" y="2675382"/>
            <a:chExt cx="4963160" cy="510540"/>
          </a:xfrm>
        </p:grpSpPr>
        <p:pic>
          <p:nvPicPr>
            <p:cNvPr id="34" name="object 3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81171" y="2675382"/>
              <a:ext cx="3578351" cy="51053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54724" y="2675382"/>
              <a:ext cx="927353" cy="51053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29678" y="2675382"/>
              <a:ext cx="914399" cy="510539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7939278" y="2675382"/>
            <a:ext cx="990600" cy="510540"/>
            <a:chOff x="7939278" y="2675382"/>
            <a:chExt cx="990600" cy="510540"/>
          </a:xfrm>
        </p:grpSpPr>
        <p:pic>
          <p:nvPicPr>
            <p:cNvPr id="38" name="object 3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39278" y="2675382"/>
              <a:ext cx="380999" cy="51053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15478" y="2675382"/>
              <a:ext cx="914399" cy="510539"/>
            </a:xfrm>
            <a:prstGeom prst="rect">
              <a:avLst/>
            </a:prstGeom>
          </p:spPr>
        </p:pic>
      </p:grpSp>
      <p:sp>
        <p:nvSpPr>
          <p:cNvPr id="40" name="object 4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212725">
              <a:lnSpc>
                <a:spcPct val="100000"/>
              </a:lnSpc>
              <a:spcBef>
                <a:spcPts val="100"/>
              </a:spcBef>
              <a:tabLst>
                <a:tab pos="4048125" algn="l"/>
              </a:tabLst>
            </a:pPr>
            <a:r>
              <a:rPr dirty="0" spc="-10"/>
              <a:t>ROADMAP</a:t>
            </a:r>
            <a:r>
              <a:rPr dirty="0" spc="-100"/>
              <a:t> </a:t>
            </a:r>
            <a:r>
              <a:rPr dirty="0" spc="-20"/>
              <a:t>TAGLINE</a:t>
            </a:r>
            <a:r>
              <a:rPr dirty="0" spc="-105"/>
              <a:t> </a:t>
            </a:r>
            <a:r>
              <a:rPr dirty="0"/>
              <a:t>PLOT</a:t>
            </a:r>
            <a:r>
              <a:rPr dirty="0" spc="-105"/>
              <a:t> </a:t>
            </a:r>
            <a:r>
              <a:rPr dirty="0" spc="-20"/>
              <a:t>P216</a:t>
            </a:r>
            <a:r>
              <a:rPr dirty="0"/>
              <a:t>	</a:t>
            </a:r>
            <a:r>
              <a:rPr dirty="0" spc="-10"/>
              <a:t>2024-</a:t>
            </a:r>
            <a:r>
              <a:rPr dirty="0" spc="-20"/>
              <a:t>2025</a:t>
            </a:r>
          </a:p>
          <a:p>
            <a:pPr marL="12700" marR="5080">
              <a:lnSpc>
                <a:spcPct val="100000"/>
              </a:lnSpc>
              <a:spcBef>
                <a:spcPts val="1720"/>
              </a:spcBef>
              <a:tabLst>
                <a:tab pos="6463665" algn="l"/>
              </a:tabLst>
            </a:pPr>
            <a:r>
              <a:rPr dirty="0" sz="1600"/>
              <a:t>Appointing</a:t>
            </a:r>
            <a:r>
              <a:rPr dirty="0" sz="1600" spc="-20"/>
              <a:t> </a:t>
            </a:r>
            <a:r>
              <a:rPr dirty="0" sz="1600"/>
              <a:t>consultants</a:t>
            </a:r>
            <a:r>
              <a:rPr dirty="0" sz="1600" spc="-30"/>
              <a:t> </a:t>
            </a:r>
            <a:r>
              <a:rPr dirty="0" sz="1600"/>
              <a:t>,</a:t>
            </a:r>
            <a:r>
              <a:rPr dirty="0" sz="1600" spc="-5"/>
              <a:t> </a:t>
            </a:r>
            <a:r>
              <a:rPr dirty="0" sz="1600"/>
              <a:t>and</a:t>
            </a:r>
            <a:r>
              <a:rPr dirty="0" sz="1600" spc="-25"/>
              <a:t> </a:t>
            </a:r>
            <a:r>
              <a:rPr dirty="0" sz="1600"/>
              <a:t>conducting</a:t>
            </a:r>
            <a:r>
              <a:rPr dirty="0" sz="1600" spc="-20"/>
              <a:t> </a:t>
            </a:r>
            <a:r>
              <a:rPr dirty="0" sz="1600"/>
              <a:t>of</a:t>
            </a:r>
            <a:r>
              <a:rPr dirty="0" sz="1600" spc="75"/>
              <a:t> </a:t>
            </a:r>
            <a:r>
              <a:rPr dirty="0" sz="1600"/>
              <a:t>shore</a:t>
            </a:r>
            <a:r>
              <a:rPr dirty="0" sz="1600" spc="-35"/>
              <a:t> </a:t>
            </a:r>
            <a:r>
              <a:rPr dirty="0" sz="1600"/>
              <a:t>testing</a:t>
            </a:r>
            <a:r>
              <a:rPr dirty="0" sz="1600" spc="-25"/>
              <a:t> </a:t>
            </a:r>
            <a:r>
              <a:rPr dirty="0" sz="1600"/>
              <a:t>preparing</a:t>
            </a:r>
            <a:r>
              <a:rPr dirty="0" sz="1600" spc="-35"/>
              <a:t> </a:t>
            </a:r>
            <a:r>
              <a:rPr dirty="0" sz="1600"/>
              <a:t>Projects</a:t>
            </a:r>
            <a:r>
              <a:rPr dirty="0" sz="1600" spc="-20"/>
              <a:t> </a:t>
            </a:r>
            <a:r>
              <a:rPr dirty="0" sz="1600" spc="-10"/>
              <a:t>Business </a:t>
            </a:r>
            <a:r>
              <a:rPr dirty="0" sz="1600"/>
              <a:t>Plan</a:t>
            </a:r>
            <a:r>
              <a:rPr dirty="0" sz="1600" spc="-20"/>
              <a:t> </a:t>
            </a:r>
            <a:r>
              <a:rPr dirty="0" sz="1600"/>
              <a:t>, submitting</a:t>
            </a:r>
            <a:r>
              <a:rPr dirty="0" sz="1600" spc="-15"/>
              <a:t> </a:t>
            </a:r>
            <a:r>
              <a:rPr dirty="0" sz="1600"/>
              <a:t>master</a:t>
            </a:r>
            <a:r>
              <a:rPr dirty="0" sz="1600" spc="-15"/>
              <a:t> </a:t>
            </a:r>
            <a:r>
              <a:rPr dirty="0" sz="1600"/>
              <a:t>plan</a:t>
            </a:r>
            <a:r>
              <a:rPr dirty="0" sz="1600" spc="-10"/>
              <a:t> </a:t>
            </a:r>
            <a:r>
              <a:rPr dirty="0" sz="1600"/>
              <a:t>, and</a:t>
            </a:r>
            <a:r>
              <a:rPr dirty="0" sz="1600" spc="-15"/>
              <a:t> </a:t>
            </a:r>
            <a:r>
              <a:rPr dirty="0" sz="1600"/>
              <a:t>arranging</a:t>
            </a:r>
            <a:r>
              <a:rPr dirty="0" sz="1600" spc="-15"/>
              <a:t> </a:t>
            </a:r>
            <a:r>
              <a:rPr dirty="0" sz="1600"/>
              <a:t>Projects</a:t>
            </a:r>
            <a:r>
              <a:rPr dirty="0" sz="1600" spc="-25"/>
              <a:t> </a:t>
            </a:r>
            <a:r>
              <a:rPr dirty="0" sz="1600"/>
              <a:t>Funding</a:t>
            </a:r>
            <a:r>
              <a:rPr dirty="0" sz="1600" spc="-10"/>
              <a:t> ,Mobilization</a:t>
            </a:r>
            <a:r>
              <a:rPr dirty="0" sz="1600" spc="-15"/>
              <a:t> </a:t>
            </a:r>
            <a:r>
              <a:rPr dirty="0" sz="1600" spc="-50"/>
              <a:t>, </a:t>
            </a:r>
            <a:r>
              <a:rPr dirty="0" sz="1600"/>
              <a:t>completing</a:t>
            </a:r>
            <a:r>
              <a:rPr dirty="0" sz="1600" spc="-25"/>
              <a:t> </a:t>
            </a:r>
            <a:r>
              <a:rPr dirty="0" sz="1600"/>
              <a:t>all</a:t>
            </a:r>
            <a:r>
              <a:rPr dirty="0" sz="1600" spc="-20"/>
              <a:t> </a:t>
            </a:r>
            <a:r>
              <a:rPr dirty="0" sz="1600"/>
              <a:t>in</a:t>
            </a:r>
            <a:r>
              <a:rPr dirty="0" sz="1600" spc="-20"/>
              <a:t> </a:t>
            </a:r>
            <a:r>
              <a:rPr dirty="0" sz="1600"/>
              <a:t>land</a:t>
            </a:r>
            <a:r>
              <a:rPr dirty="0" sz="1600" spc="-30"/>
              <a:t> </a:t>
            </a:r>
            <a:r>
              <a:rPr dirty="0" sz="1600"/>
              <a:t>projects,</a:t>
            </a:r>
            <a:r>
              <a:rPr dirty="0" sz="1600" spc="-25"/>
              <a:t> </a:t>
            </a:r>
            <a:r>
              <a:rPr dirty="0" sz="1600"/>
              <a:t>Accommodation</a:t>
            </a:r>
            <a:r>
              <a:rPr dirty="0" sz="1600" spc="-40"/>
              <a:t> </a:t>
            </a:r>
            <a:r>
              <a:rPr dirty="0" sz="1600"/>
              <a:t>,</a:t>
            </a:r>
            <a:r>
              <a:rPr dirty="0" sz="1600" spc="-10"/>
              <a:t> Offices</a:t>
            </a:r>
            <a:r>
              <a:rPr dirty="0" sz="1600"/>
              <a:t>	and</a:t>
            </a:r>
            <a:r>
              <a:rPr dirty="0" sz="1600" spc="-35"/>
              <a:t> </a:t>
            </a:r>
            <a:r>
              <a:rPr dirty="0" sz="1600"/>
              <a:t>R&amp;D</a:t>
            </a:r>
            <a:r>
              <a:rPr dirty="0" sz="1600" spc="-10"/>
              <a:t> </a:t>
            </a:r>
            <a:r>
              <a:rPr dirty="0" sz="1600"/>
              <a:t>Building</a:t>
            </a:r>
            <a:r>
              <a:rPr dirty="0" sz="1600" spc="-20"/>
              <a:t> </a:t>
            </a:r>
            <a:r>
              <a:rPr dirty="0" sz="1600"/>
              <a:t>,</a:t>
            </a:r>
            <a:r>
              <a:rPr dirty="0" sz="1600" spc="-5"/>
              <a:t> </a:t>
            </a:r>
            <a:r>
              <a:rPr dirty="0" sz="1600" spc="-10"/>
              <a:t>Feeding </a:t>
            </a:r>
            <a:r>
              <a:rPr dirty="0" sz="1600"/>
              <a:t>Plant</a:t>
            </a:r>
            <a:r>
              <a:rPr dirty="0" sz="1600" spc="-15"/>
              <a:t> </a:t>
            </a:r>
            <a:r>
              <a:rPr dirty="0" sz="1600"/>
              <a:t>, Processing</a:t>
            </a:r>
            <a:r>
              <a:rPr dirty="0" sz="1600" spc="-30"/>
              <a:t> </a:t>
            </a:r>
            <a:r>
              <a:rPr dirty="0" sz="1600"/>
              <a:t>Plant</a:t>
            </a:r>
            <a:r>
              <a:rPr dirty="0" sz="1600" spc="-10"/>
              <a:t> </a:t>
            </a:r>
            <a:r>
              <a:rPr dirty="0" sz="1600"/>
              <a:t>, </a:t>
            </a:r>
            <a:r>
              <a:rPr dirty="0" sz="1600" spc="-10"/>
              <a:t>Hatchery.</a:t>
            </a:r>
            <a:endParaRPr sz="1600"/>
          </a:p>
        </p:txBody>
      </p:sp>
      <p:pic>
        <p:nvPicPr>
          <p:cNvPr id="41" name="object 41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261092" y="4823460"/>
            <a:ext cx="713993" cy="632459"/>
          </a:xfrm>
          <a:prstGeom prst="rect">
            <a:avLst/>
          </a:prstGeom>
        </p:spPr>
      </p:pic>
      <p:sp>
        <p:nvSpPr>
          <p:cNvPr id="42" name="object 42" descr=""/>
          <p:cNvSpPr txBox="1"/>
          <p:nvPr/>
        </p:nvSpPr>
        <p:spPr>
          <a:xfrm>
            <a:off x="10431643" y="4882973"/>
            <a:ext cx="36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Q4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3" name="object 43" descr=""/>
          <p:cNvSpPr/>
          <p:nvPr/>
        </p:nvSpPr>
        <p:spPr>
          <a:xfrm>
            <a:off x="11481054" y="193547"/>
            <a:ext cx="432434" cy="391795"/>
          </a:xfrm>
          <a:custGeom>
            <a:avLst/>
            <a:gdLst/>
            <a:ahLst/>
            <a:cxnLst/>
            <a:rect l="l" t="t" r="r" b="b"/>
            <a:pathLst>
              <a:path w="432434" h="391795">
                <a:moveTo>
                  <a:pt x="432053" y="0"/>
                </a:moveTo>
                <a:lnTo>
                  <a:pt x="0" y="0"/>
                </a:lnTo>
                <a:lnTo>
                  <a:pt x="0" y="391667"/>
                </a:lnTo>
                <a:lnTo>
                  <a:pt x="432053" y="391667"/>
                </a:lnTo>
                <a:lnTo>
                  <a:pt x="43205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5" name="object 45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-1" y="4323588"/>
              <a:ext cx="1743075" cy="779145"/>
            </a:xfrm>
            <a:custGeom>
              <a:avLst/>
              <a:gdLst/>
              <a:ahLst/>
              <a:cxnLst/>
              <a:rect l="l" t="t" r="r" b="b"/>
              <a:pathLst>
                <a:path w="1743075" h="779145">
                  <a:moveTo>
                    <a:pt x="1346263" y="0"/>
                  </a:moveTo>
                  <a:lnTo>
                    <a:pt x="0" y="0"/>
                  </a:lnTo>
                  <a:lnTo>
                    <a:pt x="0" y="778763"/>
                  </a:lnTo>
                  <a:lnTo>
                    <a:pt x="1346263" y="778763"/>
                  </a:lnTo>
                  <a:lnTo>
                    <a:pt x="1355938" y="777958"/>
                  </a:lnTo>
                  <a:lnTo>
                    <a:pt x="1363854" y="775833"/>
                  </a:lnTo>
                  <a:lnTo>
                    <a:pt x="1370011" y="772827"/>
                  </a:lnTo>
                  <a:lnTo>
                    <a:pt x="1374406" y="769378"/>
                  </a:lnTo>
                  <a:lnTo>
                    <a:pt x="1374406" y="764692"/>
                  </a:lnTo>
                  <a:lnTo>
                    <a:pt x="1379092" y="764692"/>
                  </a:lnTo>
                  <a:lnTo>
                    <a:pt x="1735594" y="408152"/>
                  </a:lnTo>
                  <a:lnTo>
                    <a:pt x="1740873" y="399573"/>
                  </a:lnTo>
                  <a:lnTo>
                    <a:pt x="1742633" y="388796"/>
                  </a:lnTo>
                  <a:lnTo>
                    <a:pt x="1740873" y="377139"/>
                  </a:lnTo>
                  <a:lnTo>
                    <a:pt x="1735594" y="365925"/>
                  </a:lnTo>
                  <a:lnTo>
                    <a:pt x="1379093" y="14071"/>
                  </a:lnTo>
                  <a:lnTo>
                    <a:pt x="1379092" y="9385"/>
                  </a:lnTo>
                  <a:lnTo>
                    <a:pt x="1374406" y="9385"/>
                  </a:lnTo>
                  <a:lnTo>
                    <a:pt x="1370011" y="5936"/>
                  </a:lnTo>
                  <a:lnTo>
                    <a:pt x="1363854" y="2930"/>
                  </a:lnTo>
                  <a:lnTo>
                    <a:pt x="1355938" y="805"/>
                  </a:lnTo>
                  <a:lnTo>
                    <a:pt x="1346263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860242" y="2838995"/>
            <a:ext cx="8825865" cy="17329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15085" marR="1765935" indent="27559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BECAUSE</a:t>
            </a:r>
            <a:r>
              <a:rPr dirty="0" sz="2800" spc="-1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Black"/>
                <a:cs typeface="Arial Black"/>
              </a:rPr>
              <a:t>STORYTELLING,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dirty="0" sz="2800" spc="-8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VISUAL</a:t>
            </a:r>
            <a:r>
              <a:rPr dirty="0" sz="2800" spc="-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Black"/>
                <a:cs typeface="Arial Black"/>
              </a:rPr>
              <a:t>STORYTELLING,</a:t>
            </a:r>
            <a:endParaRPr sz="2800">
              <a:latin typeface="Arial Black"/>
              <a:cs typeface="Arial Black"/>
            </a:endParaRPr>
          </a:p>
          <a:p>
            <a:pPr marL="12700" marR="5080" indent="120014">
              <a:lnSpc>
                <a:spcPct val="100000"/>
              </a:lnSpc>
            </a:pP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WAS</a:t>
            </a:r>
            <a:r>
              <a:rPr dirty="0" sz="28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PUT</a:t>
            </a:r>
            <a:r>
              <a:rPr dirty="0" sz="2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dirty="0" sz="2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2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HANDS</a:t>
            </a:r>
            <a:r>
              <a:rPr dirty="0" sz="2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dirty="0" sz="28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Black"/>
                <a:cs typeface="Arial Black"/>
              </a:rPr>
              <a:t>EVERYBODY,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WE</a:t>
            </a:r>
            <a:r>
              <a:rPr dirty="0" sz="2800" spc="-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HAVE</a:t>
            </a:r>
            <a:r>
              <a:rPr dirty="0" sz="2800" spc="-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ALL</a:t>
            </a:r>
            <a:r>
              <a:rPr dirty="0" sz="2800" spc="-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NOW</a:t>
            </a:r>
            <a:r>
              <a:rPr dirty="0" sz="2800" spc="-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>
                <a:solidFill>
                  <a:srgbClr val="FFFFFF"/>
                </a:solidFill>
                <a:latin typeface="Arial Black"/>
                <a:cs typeface="Arial Black"/>
              </a:rPr>
              <a:t>BECOME</a:t>
            </a:r>
            <a:r>
              <a:rPr dirty="0" sz="2800" spc="-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Black"/>
                <a:cs typeface="Arial Black"/>
              </a:rPr>
              <a:t>STORYTELLERS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1481054" y="193547"/>
            <a:ext cx="432434" cy="6614795"/>
            <a:chOff x="11481054" y="193547"/>
            <a:chExt cx="432434" cy="6614795"/>
          </a:xfrm>
        </p:grpSpPr>
        <p:sp>
          <p:nvSpPr>
            <p:cNvPr id="8" name="object 8" descr=""/>
            <p:cNvSpPr/>
            <p:nvPr/>
          </p:nvSpPr>
          <p:spPr>
            <a:xfrm>
              <a:off x="11481054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697843" y="2492121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"/>
              <a:ext cx="2851407" cy="685799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-1" y="4323588"/>
              <a:ext cx="1743075" cy="779145"/>
            </a:xfrm>
            <a:custGeom>
              <a:avLst/>
              <a:gdLst/>
              <a:ahLst/>
              <a:cxnLst/>
              <a:rect l="l" t="t" r="r" b="b"/>
              <a:pathLst>
                <a:path w="1743075" h="779145">
                  <a:moveTo>
                    <a:pt x="1346263" y="0"/>
                  </a:moveTo>
                  <a:lnTo>
                    <a:pt x="0" y="0"/>
                  </a:lnTo>
                  <a:lnTo>
                    <a:pt x="0" y="778763"/>
                  </a:lnTo>
                  <a:lnTo>
                    <a:pt x="1346263" y="778763"/>
                  </a:lnTo>
                  <a:lnTo>
                    <a:pt x="1355938" y="777958"/>
                  </a:lnTo>
                  <a:lnTo>
                    <a:pt x="1363854" y="775833"/>
                  </a:lnTo>
                  <a:lnTo>
                    <a:pt x="1370011" y="772827"/>
                  </a:lnTo>
                  <a:lnTo>
                    <a:pt x="1374406" y="769378"/>
                  </a:lnTo>
                  <a:lnTo>
                    <a:pt x="1374406" y="764692"/>
                  </a:lnTo>
                  <a:lnTo>
                    <a:pt x="1379092" y="764692"/>
                  </a:lnTo>
                  <a:lnTo>
                    <a:pt x="1735594" y="408152"/>
                  </a:lnTo>
                  <a:lnTo>
                    <a:pt x="1740873" y="399573"/>
                  </a:lnTo>
                  <a:lnTo>
                    <a:pt x="1742633" y="388796"/>
                  </a:lnTo>
                  <a:lnTo>
                    <a:pt x="1740873" y="377139"/>
                  </a:lnTo>
                  <a:lnTo>
                    <a:pt x="1735594" y="365925"/>
                  </a:lnTo>
                  <a:lnTo>
                    <a:pt x="1379093" y="14071"/>
                  </a:lnTo>
                  <a:lnTo>
                    <a:pt x="1379092" y="9385"/>
                  </a:lnTo>
                  <a:lnTo>
                    <a:pt x="1374406" y="9385"/>
                  </a:lnTo>
                  <a:lnTo>
                    <a:pt x="1370011" y="5936"/>
                  </a:lnTo>
                  <a:lnTo>
                    <a:pt x="1363854" y="2930"/>
                  </a:lnTo>
                  <a:lnTo>
                    <a:pt x="1355938" y="805"/>
                  </a:lnTo>
                  <a:lnTo>
                    <a:pt x="1346263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1481053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26719" y="1682495"/>
            <a:ext cx="11280775" cy="5135245"/>
            <a:chOff x="426719" y="1682495"/>
            <a:chExt cx="11280775" cy="5135245"/>
          </a:xfrm>
        </p:grpSpPr>
        <p:sp>
          <p:nvSpPr>
            <p:cNvPr id="11" name="object 11" descr=""/>
            <p:cNvSpPr/>
            <p:nvPr/>
          </p:nvSpPr>
          <p:spPr>
            <a:xfrm>
              <a:off x="11697842" y="2492120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26719" y="1682495"/>
              <a:ext cx="10591165" cy="2546350"/>
            </a:xfrm>
            <a:custGeom>
              <a:avLst/>
              <a:gdLst/>
              <a:ahLst/>
              <a:cxnLst/>
              <a:rect l="l" t="t" r="r" b="b"/>
              <a:pathLst>
                <a:path w="10591165" h="2546350">
                  <a:moveTo>
                    <a:pt x="10591038" y="0"/>
                  </a:moveTo>
                  <a:lnTo>
                    <a:pt x="0" y="0"/>
                  </a:lnTo>
                  <a:lnTo>
                    <a:pt x="0" y="2545842"/>
                  </a:lnTo>
                  <a:lnTo>
                    <a:pt x="10591038" y="2545842"/>
                  </a:lnTo>
                  <a:lnTo>
                    <a:pt x="10591038" y="0"/>
                  </a:lnTo>
                  <a:close/>
                </a:path>
              </a:pathLst>
            </a:custGeom>
            <a:solidFill>
              <a:srgbClr val="353535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9684" y="1773173"/>
              <a:ext cx="3035045" cy="89763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568591" y="1865037"/>
            <a:ext cx="2393950" cy="5130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/>
              <a:t>ABOUT</a:t>
            </a:r>
            <a:r>
              <a:rPr dirty="0" sz="3200" spc="-25"/>
              <a:t> US</a:t>
            </a:r>
            <a:endParaRPr sz="32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677418" y="2316479"/>
            <a:ext cx="10196830" cy="1882139"/>
            <a:chOff x="677418" y="2316479"/>
            <a:chExt cx="10196830" cy="1882139"/>
          </a:xfrm>
        </p:grpSpPr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418" y="2316480"/>
              <a:ext cx="1523999" cy="51053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4154" y="2316480"/>
              <a:ext cx="940307" cy="51053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27197" y="2316480"/>
              <a:ext cx="1447799" cy="51053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67734" y="2316479"/>
              <a:ext cx="1832609" cy="51053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93079" y="2316480"/>
              <a:ext cx="521207" cy="51053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07023" y="2316480"/>
              <a:ext cx="1020317" cy="51053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20079" y="2316479"/>
              <a:ext cx="558545" cy="51053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1359" y="2316480"/>
              <a:ext cx="609599" cy="51053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73696" y="2316480"/>
              <a:ext cx="710944" cy="51053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77377" y="2316480"/>
              <a:ext cx="818387" cy="51053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88502" y="2316479"/>
              <a:ext cx="558545" cy="51053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9784" y="2316480"/>
              <a:ext cx="609598" cy="51053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42120" y="2316480"/>
              <a:ext cx="838198" cy="51053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73056" y="2316479"/>
              <a:ext cx="900683" cy="51053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7418" y="2590800"/>
              <a:ext cx="761999" cy="51053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57300" y="2590799"/>
              <a:ext cx="749045" cy="51053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24228" y="2590799"/>
              <a:ext cx="901445" cy="51053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43556" y="2590799"/>
              <a:ext cx="1434845" cy="51053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96284" y="2590800"/>
              <a:ext cx="533399" cy="51053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47565" y="2590800"/>
              <a:ext cx="710945" cy="51053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76394" y="2590799"/>
              <a:ext cx="1282445" cy="510539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76721" y="2590799"/>
              <a:ext cx="559307" cy="51053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53150" y="2590800"/>
              <a:ext cx="787145" cy="51053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58178" y="2590800"/>
              <a:ext cx="1018031" cy="51053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93329" y="2590800"/>
              <a:ext cx="380998" cy="510539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791449" y="2590800"/>
              <a:ext cx="1130807" cy="51053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739377" y="2590799"/>
              <a:ext cx="895349" cy="51053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451848" y="2590800"/>
              <a:ext cx="1421891" cy="510539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7418" y="2865119"/>
              <a:ext cx="1304543" cy="51053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3362" y="2865119"/>
              <a:ext cx="533399" cy="51053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8162" y="2865119"/>
              <a:ext cx="710945" cy="51053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40507" y="2865119"/>
              <a:ext cx="846581" cy="51053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58490" y="2865119"/>
              <a:ext cx="914399" cy="51053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68090" y="2865119"/>
              <a:ext cx="380999" cy="510539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7418" y="3139440"/>
              <a:ext cx="679703" cy="51053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58240" y="3139440"/>
              <a:ext cx="1870709" cy="510539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30068" y="3139439"/>
              <a:ext cx="1299209" cy="51053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30396" y="3139439"/>
              <a:ext cx="558545" cy="510539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290059" y="3139440"/>
              <a:ext cx="883919" cy="510539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975097" y="3139440"/>
              <a:ext cx="1725167" cy="51053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01384" y="3139439"/>
              <a:ext cx="559307" cy="510539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61809" y="3139440"/>
              <a:ext cx="710945" cy="510539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373874" y="3139440"/>
              <a:ext cx="710945" cy="510539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85937" y="3139439"/>
              <a:ext cx="1069085" cy="510539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756141" y="3139439"/>
              <a:ext cx="1220723" cy="510539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77984" y="3139440"/>
              <a:ext cx="533398" cy="510539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112501" y="3139439"/>
              <a:ext cx="761237" cy="510539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7418" y="3413759"/>
              <a:ext cx="1266443" cy="510539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37360" y="3413759"/>
              <a:ext cx="1066799" cy="51053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597657" y="3413759"/>
              <a:ext cx="710945" cy="510539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02101" y="3413759"/>
              <a:ext cx="1440941" cy="51053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336541" y="3413759"/>
              <a:ext cx="1376171" cy="510539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506212" y="3413759"/>
              <a:ext cx="989837" cy="510539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289547" y="3413759"/>
              <a:ext cx="710945" cy="510539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93991" y="3413759"/>
              <a:ext cx="2092451" cy="510539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679941" y="3413759"/>
              <a:ext cx="710944" cy="510539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184386" y="3413759"/>
              <a:ext cx="1689352" cy="510539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77418" y="3688079"/>
              <a:ext cx="1273301" cy="510539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22882" y="3688080"/>
              <a:ext cx="761999" cy="510539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256281" y="3688080"/>
              <a:ext cx="1228343" cy="510539"/>
            </a:xfrm>
            <a:prstGeom prst="rect">
              <a:avLst/>
            </a:prstGeom>
          </p:spPr>
        </p:pic>
      </p:grpSp>
      <p:sp>
        <p:nvSpPr>
          <p:cNvPr id="76" name="object 76" descr=""/>
          <p:cNvSpPr txBox="1"/>
          <p:nvPr/>
        </p:nvSpPr>
        <p:spPr>
          <a:xfrm>
            <a:off x="807359" y="2363384"/>
            <a:ext cx="991806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FFFFFF"/>
                </a:solidFill>
                <a:latin typeface="Arial Black"/>
                <a:cs typeface="Arial Black"/>
              </a:rPr>
              <a:t>AQUAFAQ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Aqua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Fisheries</a:t>
            </a:r>
            <a:r>
              <a:rPr dirty="0" sz="1800" spc="1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Aquaculture</a:t>
            </a:r>
            <a:r>
              <a:rPr dirty="0" sz="1800" spc="1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proud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be</a:t>
            </a:r>
            <a:r>
              <a:rPr dirty="0" sz="1800" spc="1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first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be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land</a:t>
            </a:r>
            <a:r>
              <a:rPr dirty="0" sz="1800" spc="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 Black"/>
                <a:cs typeface="Arial Black"/>
              </a:rPr>
              <a:t>base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sea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base</a:t>
            </a:r>
            <a:r>
              <a:rPr dirty="0" sz="1800" spc="3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company</a:t>
            </a:r>
            <a:r>
              <a:rPr dirty="0" sz="1800" spc="3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dirty="0" sz="1800" spc="3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Emirate</a:t>
            </a:r>
            <a:r>
              <a:rPr dirty="0" sz="1800" spc="3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dirty="0" sz="1800" spc="4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Abu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Dhabi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United</a:t>
            </a:r>
            <a:r>
              <a:rPr dirty="0" sz="1800" spc="3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Arab</a:t>
            </a:r>
            <a:r>
              <a:rPr dirty="0" sz="1800" spc="3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Emirates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founded</a:t>
            </a:r>
            <a:r>
              <a:rPr dirty="0" sz="1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year</a:t>
            </a: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2020.</a:t>
            </a:r>
            <a:endParaRPr sz="1800">
              <a:latin typeface="Arial Black"/>
              <a:cs typeface="Arial Black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We</a:t>
            </a:r>
            <a:r>
              <a:rPr dirty="0" sz="1800" spc="2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successfully</a:t>
            </a:r>
            <a:r>
              <a:rPr dirty="0" sz="1800" spc="2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manage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1800" spc="2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form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consortium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dirty="0" sz="1800" spc="3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top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global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players</a:t>
            </a:r>
            <a:r>
              <a:rPr dirty="0" sz="1800" spc="2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dirty="0" sz="1800" spc="229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 Black"/>
                <a:cs typeface="Arial Black"/>
              </a:rPr>
              <a:t>fish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farming</a:t>
            </a:r>
            <a:r>
              <a:rPr dirty="0" sz="1800" spc="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fields,</a:t>
            </a:r>
            <a:r>
              <a:rPr dirty="0" sz="1800" spc="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our</a:t>
            </a:r>
            <a:r>
              <a:rPr dirty="0" sz="1800" spc="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strategic</a:t>
            </a:r>
            <a:r>
              <a:rPr dirty="0" sz="1800" spc="1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partners</a:t>
            </a:r>
            <a:r>
              <a:rPr dirty="0" sz="1800" spc="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cover</a:t>
            </a:r>
            <a:r>
              <a:rPr dirty="0" sz="1800" spc="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800" spc="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environmental</a:t>
            </a:r>
            <a:r>
              <a:rPr dirty="0" sz="1800" spc="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dirty="0" sz="1800" spc="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technology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training</a:t>
            </a:r>
            <a:r>
              <a:rPr dirty="0" sz="1800" spc="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dirty="0" sz="18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feeding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4414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851407" cy="685799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945806" y="6488722"/>
            <a:ext cx="140970" cy="31115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 spc="-215">
                <a:solidFill>
                  <a:srgbClr val="FDFFFF"/>
                </a:solidFill>
                <a:latin typeface="Verdana"/>
                <a:cs typeface="Verdana"/>
              </a:rPr>
              <a:t>3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8840" y="352043"/>
              <a:ext cx="5591555" cy="456895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02602" y="3558540"/>
              <a:ext cx="3124961" cy="565403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248049" y="3610286"/>
            <a:ext cx="281432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180" b="1">
                <a:solidFill>
                  <a:srgbClr val="FFFFFF"/>
                </a:solidFill>
                <a:latin typeface="Tahoma"/>
                <a:cs typeface="Tahoma"/>
              </a:rPr>
              <a:t>UNITED</a:t>
            </a:r>
            <a:r>
              <a:rPr dirty="0" sz="20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45" b="1">
                <a:solidFill>
                  <a:srgbClr val="FFFFFF"/>
                </a:solidFill>
                <a:latin typeface="Tahoma"/>
                <a:cs typeface="Tahoma"/>
              </a:rPr>
              <a:t>ARAB</a:t>
            </a:r>
            <a:r>
              <a:rPr dirty="0" sz="2000" spc="-10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70" b="1">
                <a:solidFill>
                  <a:srgbClr val="FFFFFF"/>
                </a:solidFill>
                <a:latin typeface="Tahoma"/>
                <a:cs typeface="Tahoma"/>
              </a:rPr>
              <a:t>EMIRATES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93013" y="3873246"/>
            <a:ext cx="5297805" cy="1316355"/>
            <a:chOff x="493013" y="3873246"/>
            <a:chExt cx="5297805" cy="1316355"/>
          </a:xfrm>
        </p:grpSpPr>
        <p:sp>
          <p:nvSpPr>
            <p:cNvPr id="11" name="object 11" descr=""/>
            <p:cNvSpPr/>
            <p:nvPr/>
          </p:nvSpPr>
          <p:spPr>
            <a:xfrm>
              <a:off x="493013" y="3873246"/>
              <a:ext cx="5226050" cy="452120"/>
            </a:xfrm>
            <a:custGeom>
              <a:avLst/>
              <a:gdLst/>
              <a:ahLst/>
              <a:cxnLst/>
              <a:rect l="l" t="t" r="r" b="b"/>
              <a:pathLst>
                <a:path w="5226050" h="452120">
                  <a:moveTo>
                    <a:pt x="5225796" y="0"/>
                  </a:moveTo>
                  <a:lnTo>
                    <a:pt x="0" y="0"/>
                  </a:lnTo>
                  <a:lnTo>
                    <a:pt x="0" y="451865"/>
                  </a:lnTo>
                  <a:lnTo>
                    <a:pt x="5225796" y="451865"/>
                  </a:lnTo>
                  <a:lnTo>
                    <a:pt x="5225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8996" y="4572000"/>
              <a:ext cx="1631441" cy="61721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3954" y="4605528"/>
              <a:ext cx="1540763" cy="510539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4334200" y="4650382"/>
            <a:ext cx="12617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0" b="1">
                <a:solidFill>
                  <a:srgbClr val="FFFFFF"/>
                </a:solidFill>
                <a:latin typeface="Tahoma"/>
                <a:cs typeface="Tahoma"/>
              </a:rPr>
              <a:t>70,000/TON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446531" y="5279135"/>
            <a:ext cx="5387340" cy="616585"/>
            <a:chOff x="446531" y="5279135"/>
            <a:chExt cx="5387340" cy="616585"/>
          </a:xfrm>
        </p:grpSpPr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531" y="5279135"/>
              <a:ext cx="5387339" cy="61645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6928" y="5312663"/>
              <a:ext cx="1411985" cy="510539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4507017" y="5357014"/>
            <a:ext cx="11328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45" b="1">
                <a:solidFill>
                  <a:srgbClr val="FFFFFF"/>
                </a:solidFill>
                <a:latin typeface="Tahoma"/>
                <a:cs typeface="Tahoma"/>
              </a:rPr>
              <a:t>3,255/TON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443483" y="3271265"/>
            <a:ext cx="5333365" cy="2632075"/>
            <a:chOff x="443483" y="3271265"/>
            <a:chExt cx="5333365" cy="2632075"/>
          </a:xfrm>
        </p:grpSpPr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8724" y="3854957"/>
              <a:ext cx="5317997" cy="61721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2559" y="3888485"/>
              <a:ext cx="3390137" cy="51053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8723" y="4571999"/>
              <a:ext cx="3837432" cy="61721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2039" y="4605527"/>
              <a:ext cx="2609849" cy="51053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8723" y="5286755"/>
              <a:ext cx="4004309" cy="61645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8562" y="5320283"/>
              <a:ext cx="2043683" cy="51053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3483" y="3271265"/>
              <a:ext cx="5317997" cy="61721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9408" y="3304793"/>
              <a:ext cx="4166615" cy="51053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531" y="3848099"/>
              <a:ext cx="1098041" cy="54406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4453" y="3294888"/>
              <a:ext cx="816863" cy="51053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4369" y="3896867"/>
              <a:ext cx="707135" cy="510539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804345" y="3941746"/>
            <a:ext cx="386905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0255" algn="l"/>
              </a:tabLst>
            </a:pPr>
            <a:r>
              <a:rPr dirty="0" sz="1800" spc="-425" b="1">
                <a:solidFill>
                  <a:srgbClr val="FFFFFF"/>
                </a:solidFill>
                <a:latin typeface="Tahoma"/>
                <a:cs typeface="Tahoma"/>
              </a:rPr>
              <a:t>72%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dirty="0" baseline="1543" sz="2700" spc="-232" b="1">
                <a:solidFill>
                  <a:srgbClr val="FFFFFF"/>
                </a:solidFill>
                <a:latin typeface="Tahoma"/>
                <a:cs typeface="Tahoma"/>
              </a:rPr>
              <a:t>YEARLY</a:t>
            </a:r>
            <a:r>
              <a:rPr dirty="0" baseline="1543" sz="2700" spc="-127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1543" sz="2700" spc="-277" b="1">
                <a:solidFill>
                  <a:srgbClr val="FFFFFF"/>
                </a:solidFill>
                <a:latin typeface="Tahoma"/>
                <a:cs typeface="Tahoma"/>
              </a:rPr>
              <a:t>IMPORT</a:t>
            </a:r>
            <a:r>
              <a:rPr dirty="0" baseline="1543" sz="2700" spc="-127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1543" sz="2700" spc="-209" b="1">
                <a:solidFill>
                  <a:srgbClr val="FFFFFF"/>
                </a:solidFill>
                <a:latin typeface="Tahoma"/>
                <a:cs typeface="Tahoma"/>
              </a:rPr>
              <a:t>189,000/TON</a:t>
            </a:r>
            <a:endParaRPr baseline="1543" sz="2700">
              <a:latin typeface="Tahoma"/>
              <a:cs typeface="Tahoma"/>
            </a:endParaRPr>
          </a:p>
        </p:txBody>
      </p:sp>
      <p:pic>
        <p:nvPicPr>
          <p:cNvPr id="32" name="object 32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43890" y="4634484"/>
            <a:ext cx="707135" cy="510539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748170" y="4650382"/>
            <a:ext cx="2820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6172" sz="2700" spc="-337" b="1">
                <a:solidFill>
                  <a:srgbClr val="FFFFFF"/>
                </a:solidFill>
                <a:latin typeface="Tahoma"/>
                <a:cs typeface="Tahoma"/>
              </a:rPr>
              <a:t>27%</a:t>
            </a:r>
            <a:r>
              <a:rPr dirty="0" sz="1800" spc="-225" b="1">
                <a:solidFill>
                  <a:srgbClr val="FFFFFF"/>
                </a:solidFill>
                <a:latin typeface="Tahoma"/>
                <a:cs typeface="Tahoma"/>
              </a:rPr>
              <a:t>YEARLY</a:t>
            </a:r>
            <a:r>
              <a:rPr dirty="0" sz="18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ahoma"/>
                <a:cs typeface="Tahoma"/>
              </a:rPr>
              <a:t>LOCAL</a:t>
            </a:r>
            <a:r>
              <a:rPr dirty="0" sz="18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Tahoma"/>
                <a:cs typeface="Tahoma"/>
              </a:rPr>
              <a:t>CATCH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34" name="object 34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93469" y="5315711"/>
            <a:ext cx="597407" cy="510539"/>
          </a:xfrm>
          <a:prstGeom prst="rect">
            <a:avLst/>
          </a:prstGeom>
        </p:spPr>
      </p:pic>
      <p:sp>
        <p:nvSpPr>
          <p:cNvPr id="35" name="object 35" descr=""/>
          <p:cNvSpPr txBox="1"/>
          <p:nvPr/>
        </p:nvSpPr>
        <p:spPr>
          <a:xfrm>
            <a:off x="1223323" y="5364450"/>
            <a:ext cx="21202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543" sz="2700" spc="-660" b="1">
                <a:solidFill>
                  <a:srgbClr val="FFFFFF"/>
                </a:solidFill>
                <a:latin typeface="Tahoma"/>
                <a:cs typeface="Tahoma"/>
              </a:rPr>
              <a:t>1%</a:t>
            </a:r>
            <a:r>
              <a:rPr dirty="0" baseline="1543" sz="2700" spc="-25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YEARLY</a:t>
            </a:r>
            <a:r>
              <a:rPr dirty="0" sz="18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5" b="1">
                <a:solidFill>
                  <a:srgbClr val="FFFFFF"/>
                </a:solidFill>
                <a:latin typeface="Tahoma"/>
                <a:cs typeface="Tahoma"/>
              </a:rPr>
              <a:t>FARMED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435863" y="1239011"/>
            <a:ext cx="5334000" cy="1976120"/>
            <a:chOff x="435863" y="1239011"/>
            <a:chExt cx="5334000" cy="1976120"/>
          </a:xfrm>
        </p:grpSpPr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5863" y="1239011"/>
              <a:ext cx="5333999" cy="1975865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5111" y="2252472"/>
              <a:ext cx="613409" cy="454151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515112" y="2252472"/>
            <a:ext cx="5156200" cy="942340"/>
            <a:chOff x="515112" y="2252472"/>
            <a:chExt cx="5156200" cy="942340"/>
          </a:xfrm>
        </p:grpSpPr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70610" y="2252472"/>
              <a:ext cx="947165" cy="45415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59864" y="2252472"/>
              <a:ext cx="1293113" cy="45415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95066" y="2252472"/>
              <a:ext cx="459485" cy="45415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96640" y="2252472"/>
              <a:ext cx="579107" cy="454151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18609" y="2252472"/>
              <a:ext cx="898397" cy="45415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59096" y="2252472"/>
              <a:ext cx="711707" cy="45415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5112" y="2496312"/>
              <a:ext cx="1072133" cy="45415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42465" y="2496312"/>
              <a:ext cx="412241" cy="454151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09928" y="2496311"/>
              <a:ext cx="499871" cy="45415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38528" y="2496312"/>
              <a:ext cx="321563" cy="45415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88820" y="2496312"/>
              <a:ext cx="614171" cy="45415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331719" y="2496312"/>
              <a:ext cx="321563" cy="454151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82012" y="2496311"/>
              <a:ext cx="499871" cy="45415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37866" y="2496312"/>
              <a:ext cx="447293" cy="454151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040379" y="2496312"/>
              <a:ext cx="842771" cy="45415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11879" y="2496312"/>
              <a:ext cx="321563" cy="45415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88664" y="2496312"/>
              <a:ext cx="825245" cy="45415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469129" y="2496312"/>
              <a:ext cx="513587" cy="454151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838700" y="2496311"/>
              <a:ext cx="832103" cy="454151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15112" y="2740152"/>
              <a:ext cx="825995" cy="45415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5568" y="2740152"/>
              <a:ext cx="1342643" cy="454151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32660" y="2740152"/>
              <a:ext cx="459485" cy="454151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65831" y="2740152"/>
              <a:ext cx="579119" cy="454151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820162" y="2740152"/>
              <a:ext cx="782573" cy="454151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375660" y="2740152"/>
              <a:ext cx="898397" cy="454151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049268" y="2740152"/>
              <a:ext cx="983741" cy="454151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805933" y="2740152"/>
              <a:ext cx="686561" cy="454151"/>
            </a:xfrm>
            <a:prstGeom prst="rect">
              <a:avLst/>
            </a:prstGeom>
          </p:spPr>
        </p:pic>
      </p:grpSp>
      <p:sp>
        <p:nvSpPr>
          <p:cNvPr id="67" name="object 67" descr=""/>
          <p:cNvSpPr txBox="1"/>
          <p:nvPr/>
        </p:nvSpPr>
        <p:spPr>
          <a:xfrm>
            <a:off x="628905" y="2290414"/>
            <a:ext cx="4911090" cy="1358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600" spc="180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current</a:t>
            </a:r>
            <a:r>
              <a:rPr dirty="0" sz="1600" spc="180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population</a:t>
            </a:r>
            <a:r>
              <a:rPr dirty="0" sz="1600" spc="180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1600" spc="180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600" spc="185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United</a:t>
            </a:r>
            <a:r>
              <a:rPr dirty="0" sz="1600" spc="180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600" spc="-80" b="1">
                <a:solidFill>
                  <a:srgbClr val="FFFFFF"/>
                </a:solidFill>
                <a:latin typeface="Tahoma"/>
                <a:cs typeface="Tahoma"/>
              </a:rPr>
              <a:t>Arab </a:t>
            </a:r>
            <a:r>
              <a:rPr dirty="0" sz="1600" spc="-30" b="1">
                <a:solidFill>
                  <a:srgbClr val="FFFFFF"/>
                </a:solidFill>
                <a:latin typeface="Tahoma"/>
                <a:cs typeface="Tahoma"/>
              </a:rPr>
              <a:t>Emirates</a:t>
            </a:r>
            <a:r>
              <a:rPr dirty="0" sz="1600" spc="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dirty="0" sz="1600" spc="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FFFFFF"/>
                </a:solidFill>
                <a:latin typeface="Tahoma"/>
                <a:cs typeface="Tahoma"/>
              </a:rPr>
              <a:t>10,005,88</a:t>
            </a:r>
            <a:r>
              <a:rPr dirty="0" sz="1600" spc="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dirty="0" sz="1600" spc="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FFFFFF"/>
                </a:solidFill>
                <a:latin typeface="Tahoma"/>
                <a:cs typeface="Tahoma"/>
              </a:rPr>
              <a:t>22021,</a:t>
            </a:r>
            <a:r>
              <a:rPr dirty="0" sz="1600" spc="1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based</a:t>
            </a:r>
            <a:r>
              <a:rPr dirty="0" sz="1600" spc="1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dirty="0" sz="1600" spc="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FFFFFF"/>
                </a:solidFill>
                <a:latin typeface="Tahoma"/>
                <a:cs typeface="Tahoma"/>
              </a:rPr>
              <a:t>World </a:t>
            </a:r>
            <a:r>
              <a:rPr dirty="0" sz="1600" spc="-95" b="1">
                <a:solidFill>
                  <a:srgbClr val="FFFFFF"/>
                </a:solidFill>
                <a:latin typeface="Tahoma"/>
                <a:cs typeface="Tahoma"/>
              </a:rPr>
              <a:t>meter</a:t>
            </a:r>
            <a:r>
              <a:rPr dirty="0" sz="16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85" b="1">
                <a:solidFill>
                  <a:srgbClr val="FFFFFF"/>
                </a:solidFill>
                <a:latin typeface="Tahoma"/>
                <a:cs typeface="Tahoma"/>
              </a:rPr>
              <a:t>elaboration </a:t>
            </a:r>
            <a:r>
              <a:rPr dirty="0" sz="1600" spc="-70" b="1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1600" spc="-80" b="1">
                <a:solidFill>
                  <a:srgbClr val="FFFFFF"/>
                </a:solidFill>
                <a:latin typeface="Tahoma"/>
                <a:cs typeface="Tahoma"/>
              </a:rPr>
              <a:t> the</a:t>
            </a:r>
            <a:r>
              <a:rPr dirty="0" sz="16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100" b="1">
                <a:solidFill>
                  <a:srgbClr val="FFFFFF"/>
                </a:solidFill>
                <a:latin typeface="Tahoma"/>
                <a:cs typeface="Tahoma"/>
              </a:rPr>
              <a:t>latest</a:t>
            </a:r>
            <a:r>
              <a:rPr dirty="0" sz="16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75" b="1">
                <a:solidFill>
                  <a:srgbClr val="FFFFFF"/>
                </a:solidFill>
                <a:latin typeface="Tahoma"/>
                <a:cs typeface="Tahoma"/>
              </a:rPr>
              <a:t>United </a:t>
            </a:r>
            <a:r>
              <a:rPr dirty="0" sz="1600" spc="-95" b="1">
                <a:solidFill>
                  <a:srgbClr val="FFFFFF"/>
                </a:solidFill>
                <a:latin typeface="Tahoma"/>
                <a:cs typeface="Tahoma"/>
              </a:rPr>
              <a:t>Nations</a:t>
            </a:r>
            <a:r>
              <a:rPr dirty="0" sz="1600" spc="-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Tahoma"/>
                <a:cs typeface="Tahoma"/>
              </a:rPr>
              <a:t>data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45"/>
              </a:spcBef>
            </a:pPr>
            <a:endParaRPr sz="1600">
              <a:latin typeface="Tahoma"/>
              <a:cs typeface="Tahoma"/>
            </a:endParaRPr>
          </a:p>
          <a:p>
            <a:pPr algn="just" marL="97790">
              <a:lnSpc>
                <a:spcPct val="100000"/>
              </a:lnSpc>
            </a:pPr>
            <a:r>
              <a:rPr dirty="0" baseline="3086" sz="2700" spc="-555" b="1">
                <a:solidFill>
                  <a:srgbClr val="FFFFFF"/>
                </a:solidFill>
                <a:latin typeface="Tahoma"/>
                <a:cs typeface="Tahoma"/>
              </a:rPr>
              <a:t>100%</a:t>
            </a:r>
            <a:r>
              <a:rPr dirty="0" baseline="3086" sz="2700" spc="719" b="1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1800" spc="-155" b="1">
                <a:solidFill>
                  <a:srgbClr val="FFFFFF"/>
                </a:solidFill>
                <a:latin typeface="Tahoma"/>
                <a:cs typeface="Tahoma"/>
              </a:rPr>
              <a:t>YEARLY</a:t>
            </a:r>
            <a:r>
              <a:rPr dirty="0" sz="18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45" b="1">
                <a:solidFill>
                  <a:srgbClr val="FFFFFF"/>
                </a:solidFill>
                <a:latin typeface="Tahoma"/>
                <a:cs typeface="Tahoma"/>
              </a:rPr>
              <a:t>CONSUMPTION</a:t>
            </a:r>
            <a:r>
              <a:rPr dirty="0" sz="1800" spc="-9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0" b="1">
                <a:solidFill>
                  <a:srgbClr val="FFFFFF"/>
                </a:solidFill>
                <a:latin typeface="Tahoma"/>
                <a:cs typeface="Tahoma"/>
              </a:rPr>
              <a:t>262,255/TON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68" name="object 68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02741" y="1498853"/>
            <a:ext cx="4936235" cy="819911"/>
          </a:xfrm>
          <a:prstGeom prst="rect">
            <a:avLst/>
          </a:prstGeom>
        </p:spPr>
      </p:pic>
      <p:sp>
        <p:nvSpPr>
          <p:cNvPr id="69" name="object 69" descr=""/>
          <p:cNvSpPr/>
          <p:nvPr/>
        </p:nvSpPr>
        <p:spPr>
          <a:xfrm>
            <a:off x="11481054" y="193547"/>
            <a:ext cx="432434" cy="391795"/>
          </a:xfrm>
          <a:custGeom>
            <a:avLst/>
            <a:gdLst/>
            <a:ahLst/>
            <a:cxnLst/>
            <a:rect l="l" t="t" r="r" b="b"/>
            <a:pathLst>
              <a:path w="432434" h="391795">
                <a:moveTo>
                  <a:pt x="432053" y="0"/>
                </a:moveTo>
                <a:lnTo>
                  <a:pt x="0" y="0"/>
                </a:lnTo>
                <a:lnTo>
                  <a:pt x="0" y="391667"/>
                </a:lnTo>
                <a:lnTo>
                  <a:pt x="432053" y="391667"/>
                </a:lnTo>
                <a:lnTo>
                  <a:pt x="43205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1" name="object 71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502049" y="1727111"/>
            <a:ext cx="4584700" cy="507301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100" spc="-25">
                <a:latin typeface="Verdana"/>
                <a:cs typeface="Verdana"/>
              </a:rPr>
              <a:t>Promote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40">
                <a:latin typeface="Verdana"/>
                <a:cs typeface="Verdana"/>
              </a:rPr>
              <a:t>Facilities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Investment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00">
              <a:latin typeface="Verdana"/>
              <a:cs typeface="Verdana"/>
            </a:endParaRPr>
          </a:p>
          <a:p>
            <a:pPr algn="r">
              <a:lnSpc>
                <a:spcPct val="100000"/>
              </a:lnSpc>
            </a:pPr>
            <a:r>
              <a:rPr dirty="0" sz="2000" spc="-50">
                <a:solidFill>
                  <a:srgbClr val="FDFFFF"/>
                </a:solidFill>
                <a:latin typeface="Verdana"/>
                <a:cs typeface="Verdana"/>
              </a:rPr>
              <a:t>4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34345" cy="6858000"/>
            <a:chOff x="0" y="0"/>
            <a:chExt cx="10634345" cy="68580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2851407" cy="685799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CFE1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9545" y="1479422"/>
              <a:ext cx="4277360" cy="928369"/>
            </a:xfrm>
            <a:custGeom>
              <a:avLst/>
              <a:gdLst/>
              <a:ahLst/>
              <a:cxnLst/>
              <a:rect l="l" t="t" r="r" b="b"/>
              <a:pathLst>
                <a:path w="4277360" h="928369">
                  <a:moveTo>
                    <a:pt x="0" y="0"/>
                  </a:moveTo>
                  <a:lnTo>
                    <a:pt x="4277106" y="0"/>
                  </a:lnTo>
                  <a:lnTo>
                    <a:pt x="4277106" y="928115"/>
                  </a:lnTo>
                  <a:lnTo>
                    <a:pt x="0" y="928115"/>
                  </a:lnTo>
                  <a:lnTo>
                    <a:pt x="0" y="0"/>
                  </a:lnTo>
                  <a:close/>
                </a:path>
              </a:pathLst>
            </a:custGeom>
            <a:ln w="1600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446651" y="1942719"/>
              <a:ext cx="5461635" cy="635"/>
            </a:xfrm>
            <a:custGeom>
              <a:avLst/>
              <a:gdLst/>
              <a:ahLst/>
              <a:cxnLst/>
              <a:rect l="l" t="t" r="r" b="b"/>
              <a:pathLst>
                <a:path w="5461634" h="635">
                  <a:moveTo>
                    <a:pt x="0" y="393"/>
                  </a:moveTo>
                  <a:lnTo>
                    <a:pt x="5461533" y="0"/>
                  </a:lnTo>
                </a:path>
              </a:pathLst>
            </a:custGeom>
            <a:ln w="990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783014" y="1648967"/>
              <a:ext cx="0" cy="2709545"/>
            </a:xfrm>
            <a:custGeom>
              <a:avLst/>
              <a:gdLst/>
              <a:ahLst/>
              <a:cxnLst/>
              <a:rect l="l" t="t" r="r" b="b"/>
              <a:pathLst>
                <a:path w="0" h="2709545">
                  <a:moveTo>
                    <a:pt x="0" y="1212722"/>
                  </a:moveTo>
                  <a:lnTo>
                    <a:pt x="0" y="2709214"/>
                  </a:lnTo>
                </a:path>
                <a:path w="0" h="2709545">
                  <a:moveTo>
                    <a:pt x="0" y="0"/>
                  </a:moveTo>
                  <a:lnTo>
                    <a:pt x="0" y="438530"/>
                  </a:lnTo>
                </a:path>
              </a:pathLst>
            </a:custGeom>
            <a:ln w="1258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928749" y="3501771"/>
              <a:ext cx="1365885" cy="321945"/>
            </a:xfrm>
            <a:custGeom>
              <a:avLst/>
              <a:gdLst/>
              <a:ahLst/>
              <a:cxnLst/>
              <a:rect l="l" t="t" r="r" b="b"/>
              <a:pathLst>
                <a:path w="1365885" h="321945">
                  <a:moveTo>
                    <a:pt x="1365669" y="0"/>
                  </a:moveTo>
                  <a:lnTo>
                    <a:pt x="1365669" y="321398"/>
                  </a:lnTo>
                  <a:lnTo>
                    <a:pt x="0" y="321398"/>
                  </a:lnTo>
                </a:path>
              </a:pathLst>
            </a:custGeom>
            <a:ln w="990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083683" y="4350639"/>
              <a:ext cx="0" cy="184150"/>
            </a:xfrm>
            <a:custGeom>
              <a:avLst/>
              <a:gdLst/>
              <a:ahLst/>
              <a:cxnLst/>
              <a:rect l="l" t="t" r="r" b="b"/>
              <a:pathLst>
                <a:path w="0" h="184150">
                  <a:moveTo>
                    <a:pt x="0" y="0"/>
                  </a:moveTo>
                  <a:lnTo>
                    <a:pt x="0" y="18373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045586" y="45216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092576" y="4328540"/>
              <a:ext cx="0" cy="205740"/>
            </a:xfrm>
            <a:custGeom>
              <a:avLst/>
              <a:gdLst/>
              <a:ahLst/>
              <a:cxnLst/>
              <a:rect l="l" t="t" r="r" b="b"/>
              <a:pathLst>
                <a:path w="0" h="205739">
                  <a:moveTo>
                    <a:pt x="0" y="0"/>
                  </a:moveTo>
                  <a:lnTo>
                    <a:pt x="0" y="205384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054480" y="45212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026782" y="4353686"/>
              <a:ext cx="0" cy="180975"/>
            </a:xfrm>
            <a:custGeom>
              <a:avLst/>
              <a:gdLst/>
              <a:ahLst/>
              <a:cxnLst/>
              <a:rect l="l" t="t" r="r" b="b"/>
              <a:pathLst>
                <a:path w="0" h="180975">
                  <a:moveTo>
                    <a:pt x="0" y="0"/>
                  </a:moveTo>
                  <a:lnTo>
                    <a:pt x="0" y="180517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988686" y="45215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815196" y="4368165"/>
              <a:ext cx="0" cy="166370"/>
            </a:xfrm>
            <a:custGeom>
              <a:avLst/>
              <a:gdLst/>
              <a:ahLst/>
              <a:cxnLst/>
              <a:rect l="l" t="t" r="r" b="b"/>
              <a:pathLst>
                <a:path w="0" h="166370">
                  <a:moveTo>
                    <a:pt x="0" y="0"/>
                  </a:moveTo>
                  <a:lnTo>
                    <a:pt x="0" y="165823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777100" y="452128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0595991" y="4378071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w="0" h="156210">
                  <a:moveTo>
                    <a:pt x="0" y="0"/>
                  </a:moveTo>
                  <a:lnTo>
                    <a:pt x="0" y="155651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0557895" y="452101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900040" y="2087498"/>
              <a:ext cx="1765935" cy="774700"/>
            </a:xfrm>
            <a:custGeom>
              <a:avLst/>
              <a:gdLst/>
              <a:ahLst/>
              <a:cxnLst/>
              <a:rect l="l" t="t" r="r" b="b"/>
              <a:pathLst>
                <a:path w="1765934" h="774700">
                  <a:moveTo>
                    <a:pt x="1765554" y="0"/>
                  </a:moveTo>
                  <a:lnTo>
                    <a:pt x="0" y="0"/>
                  </a:lnTo>
                  <a:lnTo>
                    <a:pt x="0" y="774191"/>
                  </a:lnTo>
                  <a:lnTo>
                    <a:pt x="1765554" y="774191"/>
                  </a:lnTo>
                  <a:lnTo>
                    <a:pt x="1765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4900040" y="2087498"/>
              <a:ext cx="1765935" cy="774700"/>
            </a:xfrm>
            <a:custGeom>
              <a:avLst/>
              <a:gdLst/>
              <a:ahLst/>
              <a:cxnLst/>
              <a:rect l="l" t="t" r="r" b="b"/>
              <a:pathLst>
                <a:path w="1765934" h="774700">
                  <a:moveTo>
                    <a:pt x="0" y="0"/>
                  </a:moveTo>
                  <a:lnTo>
                    <a:pt x="1765554" y="0"/>
                  </a:lnTo>
                  <a:lnTo>
                    <a:pt x="1765554" y="774191"/>
                  </a:lnTo>
                  <a:lnTo>
                    <a:pt x="0" y="774191"/>
                  </a:lnTo>
                  <a:lnTo>
                    <a:pt x="0" y="0"/>
                  </a:lnTo>
                  <a:close/>
                </a:path>
              </a:pathLst>
            </a:custGeom>
            <a:ln w="1600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928749" y="2777108"/>
              <a:ext cx="1365885" cy="258445"/>
            </a:xfrm>
            <a:custGeom>
              <a:avLst/>
              <a:gdLst/>
              <a:ahLst/>
              <a:cxnLst/>
              <a:rect l="l" t="t" r="r" b="b"/>
              <a:pathLst>
                <a:path w="1365885" h="258444">
                  <a:moveTo>
                    <a:pt x="1365669" y="228600"/>
                  </a:moveTo>
                  <a:lnTo>
                    <a:pt x="1365669" y="0"/>
                  </a:lnTo>
                  <a:lnTo>
                    <a:pt x="170789" y="0"/>
                  </a:lnTo>
                  <a:lnTo>
                    <a:pt x="170789" y="258102"/>
                  </a:lnTo>
                  <a:lnTo>
                    <a:pt x="0" y="258102"/>
                  </a:lnTo>
                </a:path>
              </a:pathLst>
            </a:custGeom>
            <a:ln w="9906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object 25" descr=""/>
            <p:cNvSpPr/>
            <p:nvPr/>
          </p:nvSpPr>
          <p:spPr>
            <a:xfrm>
              <a:off x="1122807" y="4328540"/>
              <a:ext cx="0" cy="187325"/>
            </a:xfrm>
            <a:custGeom>
              <a:avLst/>
              <a:gdLst/>
              <a:ahLst/>
              <a:cxnLst/>
              <a:rect l="l" t="t" r="r" b="b"/>
              <a:pathLst>
                <a:path w="0" h="187325">
                  <a:moveTo>
                    <a:pt x="0" y="0"/>
                  </a:moveTo>
                  <a:lnTo>
                    <a:pt x="0" y="186918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84710" y="450275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984" y="684276"/>
              <a:ext cx="1690115" cy="1197863"/>
            </a:xfrm>
            <a:prstGeom prst="rect">
              <a:avLst/>
            </a:prstGeom>
          </p:spPr>
        </p:pic>
      </p:grpSp>
      <p:pic>
        <p:nvPicPr>
          <p:cNvPr id="29" name="object 2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363" y="5403341"/>
            <a:ext cx="1668779" cy="1130045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363" y="1906523"/>
            <a:ext cx="1690877" cy="3437381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9656064" y="455676"/>
            <a:ext cx="1785620" cy="4184650"/>
            <a:chOff x="9656064" y="455676"/>
            <a:chExt cx="1785620" cy="4184650"/>
          </a:xfrm>
        </p:grpSpPr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6064" y="2456688"/>
              <a:ext cx="1780793" cy="111632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2066" y="1445513"/>
              <a:ext cx="1769363" cy="106222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77400" y="455676"/>
              <a:ext cx="1759457" cy="106222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70542" y="3524250"/>
              <a:ext cx="1766314" cy="111556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81794" y="3641598"/>
              <a:ext cx="442721" cy="287273"/>
            </a:xfrm>
            <a:prstGeom prst="rect">
              <a:avLst/>
            </a:prstGeom>
          </p:spPr>
        </p:pic>
      </p:grpSp>
      <p:sp>
        <p:nvSpPr>
          <p:cNvPr id="37" name="object 37" descr=""/>
          <p:cNvSpPr txBox="1"/>
          <p:nvPr/>
        </p:nvSpPr>
        <p:spPr>
          <a:xfrm>
            <a:off x="9963843" y="1118040"/>
            <a:ext cx="117919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Black"/>
                <a:cs typeface="Arial Black"/>
              </a:rPr>
              <a:t>R&amp;D</a:t>
            </a:r>
            <a:r>
              <a:rPr dirty="0" sz="1000" spc="-10">
                <a:latin typeface="Arial Black"/>
                <a:cs typeface="Arial Black"/>
              </a:rPr>
              <a:t> EXPERTISE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9921340" y="3298919"/>
            <a:ext cx="118554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Arial Black"/>
                <a:cs typeface="Arial Black"/>
              </a:rPr>
              <a:t>ENVIRONMENTS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0092879" y="2173103"/>
            <a:ext cx="90233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latin typeface="Arial Black"/>
                <a:cs typeface="Arial Black"/>
              </a:rPr>
              <a:t>E-LEARNING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9846388" y="4326495"/>
            <a:ext cx="141859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Black"/>
                <a:cs typeface="Arial Black"/>
              </a:rPr>
              <a:t>FEED</a:t>
            </a:r>
            <a:r>
              <a:rPr dirty="0" sz="1000" spc="-25">
                <a:latin typeface="Arial Black"/>
                <a:cs typeface="Arial Black"/>
              </a:rPr>
              <a:t> </a:t>
            </a:r>
            <a:r>
              <a:rPr dirty="0" sz="1000" spc="-10">
                <a:latin typeface="Arial Black"/>
                <a:cs typeface="Arial Black"/>
              </a:rPr>
              <a:t>EQUIPMENT'S</a:t>
            </a:r>
            <a:endParaRPr sz="1000">
              <a:latin typeface="Arial Black"/>
              <a:cs typeface="Arial Black"/>
            </a:endParaRPr>
          </a:p>
        </p:txBody>
      </p:sp>
      <p:pic>
        <p:nvPicPr>
          <p:cNvPr id="41" name="object 41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62144" y="3221735"/>
            <a:ext cx="2267711" cy="741425"/>
          </a:xfrm>
          <a:prstGeom prst="rect">
            <a:avLst/>
          </a:prstGeom>
        </p:spPr>
      </p:pic>
      <p:sp>
        <p:nvSpPr>
          <p:cNvPr id="42" name="object 42" descr=""/>
          <p:cNvSpPr txBox="1"/>
          <p:nvPr/>
        </p:nvSpPr>
        <p:spPr>
          <a:xfrm>
            <a:off x="5546915" y="3361103"/>
            <a:ext cx="10985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811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Arial Black"/>
                <a:cs typeface="Arial Black"/>
              </a:rPr>
              <a:t>OFF-</a:t>
            </a:r>
            <a:r>
              <a:rPr dirty="0" sz="1200" spc="-20">
                <a:latin typeface="Arial Black"/>
                <a:cs typeface="Arial Black"/>
              </a:rPr>
              <a:t>TAKE </a:t>
            </a:r>
            <a:r>
              <a:rPr dirty="0" sz="1200" spc="-10">
                <a:latin typeface="Arial Black"/>
                <a:cs typeface="Arial Black"/>
              </a:rPr>
              <a:t>AGREEMENT</a:t>
            </a:r>
            <a:endParaRPr sz="1200">
              <a:latin typeface="Arial Black"/>
              <a:cs typeface="Arial Black"/>
            </a:endParaRPr>
          </a:p>
        </p:txBody>
      </p:sp>
      <p:pic>
        <p:nvPicPr>
          <p:cNvPr id="43" name="object 4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310884" y="5206746"/>
            <a:ext cx="3149345" cy="743711"/>
          </a:xfrm>
          <a:prstGeom prst="rect">
            <a:avLst/>
          </a:prstGeom>
        </p:spPr>
      </p:pic>
      <p:sp>
        <p:nvSpPr>
          <p:cNvPr id="44" name="object 44" descr=""/>
          <p:cNvSpPr txBox="1"/>
          <p:nvPr/>
        </p:nvSpPr>
        <p:spPr>
          <a:xfrm>
            <a:off x="6954940" y="5452102"/>
            <a:ext cx="2315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 Black"/>
                <a:cs typeface="Arial Black"/>
              </a:rPr>
              <a:t>MAINSTREAM</a:t>
            </a:r>
            <a:r>
              <a:rPr dirty="0" sz="1200" spc="-30">
                <a:latin typeface="Arial Black"/>
                <a:cs typeface="Arial Black"/>
              </a:rPr>
              <a:t> </a:t>
            </a:r>
            <a:r>
              <a:rPr dirty="0" sz="1200">
                <a:latin typeface="Arial Black"/>
                <a:cs typeface="Arial Black"/>
              </a:rPr>
              <a:t>-</a:t>
            </a:r>
            <a:r>
              <a:rPr dirty="0" sz="1200" spc="-30">
                <a:latin typeface="Arial Black"/>
                <a:cs typeface="Arial Black"/>
              </a:rPr>
              <a:t> </a:t>
            </a:r>
            <a:r>
              <a:rPr dirty="0" sz="1200" spc="-10">
                <a:latin typeface="Arial Black"/>
                <a:cs typeface="Arial Black"/>
              </a:rPr>
              <a:t>AUSTRALIA</a:t>
            </a:r>
            <a:endParaRPr sz="1200">
              <a:latin typeface="Arial Black"/>
              <a:cs typeface="Arial Black"/>
            </a:endParaRPr>
          </a:p>
        </p:txBody>
      </p:sp>
      <p:pic>
        <p:nvPicPr>
          <p:cNvPr id="45" name="object 4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05861" y="5220461"/>
            <a:ext cx="3032759" cy="717041"/>
          </a:xfrm>
          <a:prstGeom prst="rect">
            <a:avLst/>
          </a:prstGeom>
        </p:spPr>
      </p:pic>
      <p:sp>
        <p:nvSpPr>
          <p:cNvPr id="46" name="object 46" descr=""/>
          <p:cNvSpPr txBox="1"/>
          <p:nvPr/>
        </p:nvSpPr>
        <p:spPr>
          <a:xfrm>
            <a:off x="3673704" y="5452102"/>
            <a:ext cx="10972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 Black"/>
                <a:cs typeface="Arial Black"/>
              </a:rPr>
              <a:t>ASMAK</a:t>
            </a:r>
            <a:r>
              <a:rPr dirty="0" sz="1200" spc="-30">
                <a:latin typeface="Arial Black"/>
                <a:cs typeface="Arial Black"/>
              </a:rPr>
              <a:t> </a:t>
            </a:r>
            <a:r>
              <a:rPr dirty="0" sz="1200" spc="-10">
                <a:latin typeface="Arial Black"/>
                <a:cs typeface="Arial Black"/>
              </a:rPr>
              <a:t>-</a:t>
            </a:r>
            <a:r>
              <a:rPr dirty="0" sz="1200" spc="-25">
                <a:latin typeface="Arial Black"/>
                <a:cs typeface="Arial Black"/>
              </a:rPr>
              <a:t>UAE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47" name="object 47" descr=""/>
          <p:cNvGrpSpPr/>
          <p:nvPr/>
        </p:nvGrpSpPr>
        <p:grpSpPr>
          <a:xfrm>
            <a:off x="2855214" y="744473"/>
            <a:ext cx="7357109" cy="4914900"/>
            <a:chOff x="2855214" y="744473"/>
            <a:chExt cx="7357109" cy="4914900"/>
          </a:xfrm>
        </p:grpSpPr>
        <p:pic>
          <p:nvPicPr>
            <p:cNvPr id="48" name="object 4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56426" y="5290565"/>
              <a:ext cx="461771" cy="368795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55214" y="5328665"/>
              <a:ext cx="473963" cy="287273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72178" y="744473"/>
              <a:ext cx="3424427" cy="205739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78745" y="1564385"/>
              <a:ext cx="433577" cy="287273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43009" y="1926335"/>
              <a:ext cx="595883" cy="3281171"/>
            </a:xfrm>
            <a:prstGeom prst="rect">
              <a:avLst/>
            </a:prstGeom>
          </p:spPr>
        </p:pic>
      </p:grpSp>
      <p:sp>
        <p:nvSpPr>
          <p:cNvPr id="53" name="object 53" descr=""/>
          <p:cNvSpPr txBox="1"/>
          <p:nvPr/>
        </p:nvSpPr>
        <p:spPr>
          <a:xfrm>
            <a:off x="9051380" y="2563529"/>
            <a:ext cx="276225" cy="2007235"/>
          </a:xfrm>
          <a:prstGeom prst="rect">
            <a:avLst/>
          </a:prstGeom>
        </p:spPr>
        <p:txBody>
          <a:bodyPr wrap="square" lIns="0" tIns="2984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1400" spc="-10">
                <a:latin typeface="Arial Black"/>
                <a:cs typeface="Arial Black"/>
              </a:rPr>
              <a:t>Technology</a:t>
            </a:r>
            <a:r>
              <a:rPr dirty="0" sz="1400" spc="-70">
                <a:latin typeface="Arial Black"/>
                <a:cs typeface="Arial Black"/>
              </a:rPr>
              <a:t> </a:t>
            </a:r>
            <a:r>
              <a:rPr dirty="0" sz="1400" spc="-10">
                <a:latin typeface="Arial Black"/>
                <a:cs typeface="Arial Black"/>
              </a:rPr>
              <a:t>Provider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54" name="object 54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614422" y="1832610"/>
            <a:ext cx="611123" cy="3265931"/>
          </a:xfrm>
          <a:prstGeom prst="rect">
            <a:avLst/>
          </a:prstGeom>
        </p:spPr>
      </p:pic>
      <p:sp>
        <p:nvSpPr>
          <p:cNvPr id="55" name="object 55" descr=""/>
          <p:cNvSpPr txBox="1"/>
          <p:nvPr/>
        </p:nvSpPr>
        <p:spPr>
          <a:xfrm>
            <a:off x="2822539" y="2514843"/>
            <a:ext cx="276225" cy="1901189"/>
          </a:xfrm>
          <a:prstGeom prst="rect">
            <a:avLst/>
          </a:prstGeom>
        </p:spPr>
        <p:txBody>
          <a:bodyPr wrap="square" lIns="0" tIns="2984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1400">
                <a:latin typeface="Arial Black"/>
                <a:cs typeface="Arial Black"/>
              </a:rPr>
              <a:t>Supporting</a:t>
            </a:r>
            <a:r>
              <a:rPr dirty="0" sz="1400" spc="-10">
                <a:latin typeface="Arial Black"/>
                <a:cs typeface="Arial Black"/>
              </a:rPr>
              <a:t> Entities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56" name="object 56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676638" y="4565141"/>
            <a:ext cx="1773935" cy="1142999"/>
          </a:xfrm>
          <a:prstGeom prst="rect">
            <a:avLst/>
          </a:prstGeom>
        </p:spPr>
      </p:pic>
      <p:sp>
        <p:nvSpPr>
          <p:cNvPr id="57" name="object 57" descr=""/>
          <p:cNvSpPr txBox="1"/>
          <p:nvPr/>
        </p:nvSpPr>
        <p:spPr>
          <a:xfrm>
            <a:off x="9813487" y="5394168"/>
            <a:ext cx="147510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Black"/>
                <a:cs typeface="Arial Black"/>
              </a:rPr>
              <a:t>PROCESSING</a:t>
            </a:r>
            <a:r>
              <a:rPr dirty="0" sz="1000" spc="-70">
                <a:latin typeface="Arial Black"/>
                <a:cs typeface="Arial Black"/>
              </a:rPr>
              <a:t> </a:t>
            </a:r>
            <a:r>
              <a:rPr dirty="0" sz="1000" spc="-20">
                <a:latin typeface="Arial Black"/>
                <a:cs typeface="Arial Black"/>
              </a:rPr>
              <a:t>PLANT</a:t>
            </a:r>
            <a:endParaRPr sz="1000">
              <a:latin typeface="Arial Black"/>
              <a:cs typeface="Arial Black"/>
            </a:endParaRPr>
          </a:p>
        </p:txBody>
      </p:sp>
      <p:pic>
        <p:nvPicPr>
          <p:cNvPr id="58" name="object 58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676638" y="5640324"/>
            <a:ext cx="1760219" cy="1151381"/>
          </a:xfrm>
          <a:prstGeom prst="rect">
            <a:avLst/>
          </a:prstGeom>
        </p:spPr>
      </p:pic>
      <p:sp>
        <p:nvSpPr>
          <p:cNvPr id="59" name="object 59" descr=""/>
          <p:cNvSpPr txBox="1"/>
          <p:nvPr/>
        </p:nvSpPr>
        <p:spPr>
          <a:xfrm>
            <a:off x="9886246" y="6456781"/>
            <a:ext cx="133223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latin typeface="Arial Black"/>
                <a:cs typeface="Arial Black"/>
              </a:rPr>
              <a:t>HATCHERY</a:t>
            </a:r>
            <a:r>
              <a:rPr dirty="0" sz="1000" spc="-55">
                <a:latin typeface="Arial Black"/>
                <a:cs typeface="Arial Black"/>
              </a:rPr>
              <a:t> </a:t>
            </a:r>
            <a:r>
              <a:rPr dirty="0" sz="1000" spc="-20">
                <a:latin typeface="Arial Black"/>
                <a:cs typeface="Arial Black"/>
              </a:rPr>
              <a:t>PLANT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60" name="object 60" descr=""/>
          <p:cNvGrpSpPr/>
          <p:nvPr/>
        </p:nvGrpSpPr>
        <p:grpSpPr>
          <a:xfrm>
            <a:off x="2125979" y="193547"/>
            <a:ext cx="9787255" cy="6047740"/>
            <a:chOff x="2125979" y="193547"/>
            <a:chExt cx="9787255" cy="6047740"/>
          </a:xfrm>
        </p:grpSpPr>
        <p:sp>
          <p:nvSpPr>
            <p:cNvPr id="61" name="object 61" descr=""/>
            <p:cNvSpPr/>
            <p:nvPr/>
          </p:nvSpPr>
          <p:spPr>
            <a:xfrm>
              <a:off x="6109334" y="2718434"/>
              <a:ext cx="0" cy="600710"/>
            </a:xfrm>
            <a:custGeom>
              <a:avLst/>
              <a:gdLst/>
              <a:ahLst/>
              <a:cxnLst/>
              <a:rect l="l" t="t" r="r" b="b"/>
              <a:pathLst>
                <a:path w="0" h="600710">
                  <a:moveTo>
                    <a:pt x="0" y="0"/>
                  </a:moveTo>
                  <a:lnTo>
                    <a:pt x="0" y="600519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6098666" y="3853052"/>
              <a:ext cx="10795" cy="850265"/>
            </a:xfrm>
            <a:custGeom>
              <a:avLst/>
              <a:gdLst/>
              <a:ahLst/>
              <a:cxnLst/>
              <a:rect l="l" t="t" r="r" b="b"/>
              <a:pathLst>
                <a:path w="10795" h="850264">
                  <a:moveTo>
                    <a:pt x="0" y="0"/>
                  </a:moveTo>
                  <a:lnTo>
                    <a:pt x="10299" y="84992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472040" y="874395"/>
              <a:ext cx="0" cy="5328920"/>
            </a:xfrm>
            <a:custGeom>
              <a:avLst/>
              <a:gdLst/>
              <a:ahLst/>
              <a:cxnLst/>
              <a:rect l="l" t="t" r="r" b="b"/>
              <a:pathLst>
                <a:path w="0" h="5328920">
                  <a:moveTo>
                    <a:pt x="0" y="0"/>
                  </a:moveTo>
                  <a:lnTo>
                    <a:pt x="0" y="5328488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2597276" y="1384934"/>
              <a:ext cx="0" cy="4552950"/>
            </a:xfrm>
            <a:custGeom>
              <a:avLst/>
              <a:gdLst/>
              <a:ahLst/>
              <a:cxnLst/>
              <a:rect l="l" t="t" r="r" b="b"/>
              <a:pathLst>
                <a:path w="0" h="4552950">
                  <a:moveTo>
                    <a:pt x="0" y="0"/>
                  </a:moveTo>
                  <a:lnTo>
                    <a:pt x="0" y="4552594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48077" y="1290065"/>
              <a:ext cx="505205" cy="246125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26741" y="2379725"/>
              <a:ext cx="526541" cy="246125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26741" y="3526536"/>
              <a:ext cx="526541" cy="246125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26741" y="4681727"/>
              <a:ext cx="526541" cy="246125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25979" y="5842253"/>
              <a:ext cx="527303" cy="246125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9472040" y="4061078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701071" y="402297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199"/>
                  </a:lnTo>
                  <a:lnTo>
                    <a:pt x="76200" y="380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472040" y="5098161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701071" y="50600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472040" y="6203061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701071" y="61649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472040" y="2962274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701071" y="292417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465945" y="874395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694975" y="83629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9472040" y="1949577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701071" y="191147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4232528" y="4703450"/>
              <a:ext cx="3683000" cy="18415"/>
            </a:xfrm>
            <a:custGeom>
              <a:avLst/>
              <a:gdLst/>
              <a:ahLst/>
              <a:cxnLst/>
              <a:rect l="l" t="t" r="r" b="b"/>
              <a:pathLst>
                <a:path w="3683000" h="18414">
                  <a:moveTo>
                    <a:pt x="0" y="18033"/>
                  </a:moveTo>
                  <a:lnTo>
                    <a:pt x="368244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7915275" y="4703444"/>
              <a:ext cx="0" cy="564515"/>
            </a:xfrm>
            <a:custGeom>
              <a:avLst/>
              <a:gdLst/>
              <a:ahLst/>
              <a:cxnLst/>
              <a:rect l="l" t="t" r="r" b="b"/>
              <a:pathLst>
                <a:path w="0" h="564514">
                  <a:moveTo>
                    <a:pt x="0" y="0"/>
                  </a:moveTo>
                  <a:lnTo>
                    <a:pt x="0" y="564133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7877180" y="525488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4222622" y="4712588"/>
              <a:ext cx="0" cy="520065"/>
            </a:xfrm>
            <a:custGeom>
              <a:avLst/>
              <a:gdLst/>
              <a:ahLst/>
              <a:cxnLst/>
              <a:rect l="l" t="t" r="r" b="b"/>
              <a:pathLst>
                <a:path w="0" h="520064">
                  <a:moveTo>
                    <a:pt x="0" y="0"/>
                  </a:moveTo>
                  <a:lnTo>
                    <a:pt x="0" y="519925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4184526" y="52198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19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12947" y="3405377"/>
              <a:ext cx="1943099" cy="246125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7312533" y="3538346"/>
              <a:ext cx="1628139" cy="27940"/>
            </a:xfrm>
            <a:custGeom>
              <a:avLst/>
              <a:gdLst/>
              <a:ahLst/>
              <a:cxnLst/>
              <a:rect l="l" t="t" r="r" b="b"/>
              <a:pathLst>
                <a:path w="1628140" h="27939">
                  <a:moveTo>
                    <a:pt x="0" y="0"/>
                  </a:moveTo>
                  <a:lnTo>
                    <a:pt x="1627746" y="27393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8926935" y="3527430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4" h="76200">
                  <a:moveTo>
                    <a:pt x="1282" y="0"/>
                  </a:moveTo>
                  <a:lnTo>
                    <a:pt x="0" y="76187"/>
                  </a:lnTo>
                  <a:lnTo>
                    <a:pt x="76834" y="39382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4900040" y="2743583"/>
              <a:ext cx="0" cy="758190"/>
            </a:xfrm>
            <a:custGeom>
              <a:avLst/>
              <a:gdLst/>
              <a:ahLst/>
              <a:cxnLst/>
              <a:rect l="l" t="t" r="r" b="b"/>
              <a:pathLst>
                <a:path w="0" h="758189">
                  <a:moveTo>
                    <a:pt x="0" y="758037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7312533" y="2743575"/>
              <a:ext cx="0" cy="795020"/>
            </a:xfrm>
            <a:custGeom>
              <a:avLst/>
              <a:gdLst/>
              <a:ahLst/>
              <a:cxnLst/>
              <a:rect l="l" t="t" r="r" b="b"/>
              <a:pathLst>
                <a:path w="0" h="795020">
                  <a:moveTo>
                    <a:pt x="0" y="79493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97034" y="566928"/>
              <a:ext cx="433577" cy="288035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70363" y="2574797"/>
              <a:ext cx="433577" cy="287273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778746" y="4671821"/>
              <a:ext cx="433577" cy="288035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54361" y="5743956"/>
              <a:ext cx="433577" cy="288035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11481053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" name="object 97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8" name="object 98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851407" cy="685799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945806" y="6488722"/>
            <a:ext cx="140970" cy="31115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 spc="-215">
                <a:solidFill>
                  <a:srgbClr val="FDFFFF"/>
                </a:solidFill>
                <a:latin typeface="Verdana"/>
                <a:cs typeface="Verdana"/>
              </a:rPr>
              <a:t>5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185410" y="1899665"/>
              <a:ext cx="1814830" cy="1851025"/>
            </a:xfrm>
            <a:custGeom>
              <a:avLst/>
              <a:gdLst/>
              <a:ahLst/>
              <a:cxnLst/>
              <a:rect l="l" t="t" r="r" b="b"/>
              <a:pathLst>
                <a:path w="1814829" h="1851025">
                  <a:moveTo>
                    <a:pt x="1814322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793252"/>
                  </a:lnTo>
                  <a:lnTo>
                    <a:pt x="0" y="1850402"/>
                  </a:lnTo>
                  <a:lnTo>
                    <a:pt x="167855" y="1850402"/>
                  </a:lnTo>
                  <a:lnTo>
                    <a:pt x="167855" y="1793252"/>
                  </a:lnTo>
                  <a:lnTo>
                    <a:pt x="59893" y="1793252"/>
                  </a:lnTo>
                  <a:lnTo>
                    <a:pt x="59893" y="55880"/>
                  </a:lnTo>
                  <a:lnTo>
                    <a:pt x="1754428" y="55880"/>
                  </a:lnTo>
                  <a:lnTo>
                    <a:pt x="1754428" y="1793252"/>
                  </a:lnTo>
                  <a:lnTo>
                    <a:pt x="1646466" y="1793252"/>
                  </a:lnTo>
                  <a:lnTo>
                    <a:pt x="1646466" y="1850402"/>
                  </a:lnTo>
                  <a:lnTo>
                    <a:pt x="1814322" y="1850402"/>
                  </a:lnTo>
                  <a:lnTo>
                    <a:pt x="1814322" y="1793252"/>
                  </a:lnTo>
                  <a:lnTo>
                    <a:pt x="1814322" y="55880"/>
                  </a:lnTo>
                  <a:lnTo>
                    <a:pt x="18143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761" y="3521202"/>
              <a:ext cx="1411985" cy="42748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397877" y="4170045"/>
              <a:ext cx="1409700" cy="0"/>
            </a:xfrm>
            <a:custGeom>
              <a:avLst/>
              <a:gdLst/>
              <a:ahLst/>
              <a:cxnLst/>
              <a:rect l="l" t="t" r="r" b="b"/>
              <a:pathLst>
                <a:path w="1409700" h="0">
                  <a:moveTo>
                    <a:pt x="0" y="0"/>
                  </a:moveTo>
                  <a:lnTo>
                    <a:pt x="1409420" y="0"/>
                  </a:lnTo>
                </a:path>
              </a:pathLst>
            </a:custGeom>
            <a:ln w="160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4658" y="2087879"/>
              <a:ext cx="1615439" cy="142189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9248393" y="4169664"/>
              <a:ext cx="1409700" cy="0"/>
            </a:xfrm>
            <a:custGeom>
              <a:avLst/>
              <a:gdLst/>
              <a:ahLst/>
              <a:cxnLst/>
              <a:rect l="l" t="t" r="r" b="b"/>
              <a:pathLst>
                <a:path w="1409700" h="0">
                  <a:moveTo>
                    <a:pt x="0" y="0"/>
                  </a:moveTo>
                  <a:lnTo>
                    <a:pt x="14094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8958" y="3761232"/>
              <a:ext cx="1463801" cy="427481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5441685" y="3558504"/>
            <a:ext cx="1278255" cy="49403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66675" marR="5080" indent="-54610">
              <a:lnSpc>
                <a:spcPct val="104900"/>
              </a:lnSpc>
              <a:spcBef>
                <a:spcPts val="10"/>
              </a:spcBef>
            </a:pP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HATCHERY 40,000,000/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5401818" y="4194809"/>
            <a:ext cx="1270000" cy="288290"/>
            <a:chOff x="5401818" y="4194809"/>
            <a:chExt cx="1270000" cy="288290"/>
          </a:xfrm>
        </p:grpSpPr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1818" y="4194809"/>
              <a:ext cx="1057655" cy="28803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5738" y="4194809"/>
              <a:ext cx="216407" cy="28803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8410" y="4194809"/>
              <a:ext cx="342899" cy="288035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5469482" y="4215813"/>
            <a:ext cx="112141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MANPOWER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20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7098030" y="1908048"/>
            <a:ext cx="3610610" cy="2584450"/>
            <a:chOff x="7098030" y="1908048"/>
            <a:chExt cx="3610610" cy="2584450"/>
          </a:xfrm>
        </p:grpSpPr>
        <p:sp>
          <p:nvSpPr>
            <p:cNvPr id="20" name="object 20" descr=""/>
            <p:cNvSpPr/>
            <p:nvPr/>
          </p:nvSpPr>
          <p:spPr>
            <a:xfrm>
              <a:off x="7098030" y="1908047"/>
              <a:ext cx="1832610" cy="1851025"/>
            </a:xfrm>
            <a:custGeom>
              <a:avLst/>
              <a:gdLst/>
              <a:ahLst/>
              <a:cxnLst/>
              <a:rect l="l" t="t" r="r" b="b"/>
              <a:pathLst>
                <a:path w="1832609" h="1851025">
                  <a:moveTo>
                    <a:pt x="1832610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793252"/>
                  </a:lnTo>
                  <a:lnTo>
                    <a:pt x="0" y="1850402"/>
                  </a:lnTo>
                  <a:lnTo>
                    <a:pt x="169557" y="1850402"/>
                  </a:lnTo>
                  <a:lnTo>
                    <a:pt x="169557" y="1793252"/>
                  </a:lnTo>
                  <a:lnTo>
                    <a:pt x="60502" y="1793252"/>
                  </a:lnTo>
                  <a:lnTo>
                    <a:pt x="60502" y="55880"/>
                  </a:lnTo>
                  <a:lnTo>
                    <a:pt x="1772107" y="55880"/>
                  </a:lnTo>
                  <a:lnTo>
                    <a:pt x="1772107" y="1793252"/>
                  </a:lnTo>
                  <a:lnTo>
                    <a:pt x="1663052" y="1793252"/>
                  </a:lnTo>
                  <a:lnTo>
                    <a:pt x="1663052" y="1850402"/>
                  </a:lnTo>
                  <a:lnTo>
                    <a:pt x="1832610" y="1850402"/>
                  </a:lnTo>
                  <a:lnTo>
                    <a:pt x="1832610" y="1793252"/>
                  </a:lnTo>
                  <a:lnTo>
                    <a:pt x="1832610" y="55880"/>
                  </a:lnTo>
                  <a:lnTo>
                    <a:pt x="1832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39584" y="3540252"/>
              <a:ext cx="1491233" cy="42748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77556" y="3768852"/>
              <a:ext cx="414526" cy="42748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98102" y="2102358"/>
              <a:ext cx="1510283" cy="107441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74458" y="4203954"/>
              <a:ext cx="1015745" cy="288035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7541659" y="4225178"/>
            <a:ext cx="112141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MANPOWER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25</a:t>
            </a:r>
            <a:endParaRPr sz="1000">
              <a:latin typeface="Arial Black"/>
              <a:cs typeface="Arial Black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85304" y="3768852"/>
            <a:ext cx="1456181" cy="427481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7446079" y="3577144"/>
            <a:ext cx="127254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419" marR="5080" indent="-46355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PROCESSIN </a:t>
            </a:r>
            <a:r>
              <a:rPr dirty="0" sz="1500" spc="-5">
                <a:solidFill>
                  <a:srgbClr val="FFFFFF"/>
                </a:solidFill>
                <a:latin typeface="Arial Black"/>
                <a:cs typeface="Arial Black"/>
              </a:rPr>
              <a:t>20</a:t>
            </a: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,</a:t>
            </a:r>
            <a:r>
              <a:rPr dirty="0" sz="1500" spc="-5">
                <a:solidFill>
                  <a:srgbClr val="FFFFFF"/>
                </a:solidFill>
                <a:latin typeface="Arial Black"/>
                <a:cs typeface="Arial Black"/>
              </a:rPr>
              <a:t>0</a:t>
            </a:r>
            <a:r>
              <a:rPr dirty="0" sz="1500" spc="-640">
                <a:solidFill>
                  <a:srgbClr val="FFFFFF"/>
                </a:solidFill>
                <a:latin typeface="Arial Black"/>
                <a:cs typeface="Arial Black"/>
              </a:rPr>
              <a:t>0</a:t>
            </a:r>
            <a:r>
              <a:rPr dirty="0" sz="1500" spc="-635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dirty="0" sz="1500" spc="-5">
                <a:solidFill>
                  <a:srgbClr val="FFFFFF"/>
                </a:solidFill>
                <a:latin typeface="Arial Black"/>
                <a:cs typeface="Arial Black"/>
              </a:rPr>
              <a:t>0</a:t>
            </a: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1500" spc="-65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dirty="0" sz="1500" spc="-15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dirty="0" sz="1500" spc="-5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28" name="object 2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25284" y="2077211"/>
            <a:ext cx="1614677" cy="1432559"/>
          </a:xfrm>
          <a:prstGeom prst="rect">
            <a:avLst/>
          </a:prstGeom>
        </p:spPr>
      </p:pic>
      <p:grpSp>
        <p:nvGrpSpPr>
          <p:cNvPr id="29" name="object 29" descr=""/>
          <p:cNvGrpSpPr/>
          <p:nvPr/>
        </p:nvGrpSpPr>
        <p:grpSpPr>
          <a:xfrm>
            <a:off x="9037319" y="1899666"/>
            <a:ext cx="1832610" cy="1850389"/>
            <a:chOff x="9037319" y="1899666"/>
            <a:chExt cx="1832610" cy="1850389"/>
          </a:xfrm>
        </p:grpSpPr>
        <p:sp>
          <p:nvSpPr>
            <p:cNvPr id="30" name="object 30" descr=""/>
            <p:cNvSpPr/>
            <p:nvPr/>
          </p:nvSpPr>
          <p:spPr>
            <a:xfrm>
              <a:off x="9037320" y="1899665"/>
              <a:ext cx="1832610" cy="1851025"/>
            </a:xfrm>
            <a:custGeom>
              <a:avLst/>
              <a:gdLst/>
              <a:ahLst/>
              <a:cxnLst/>
              <a:rect l="l" t="t" r="r" b="b"/>
              <a:pathLst>
                <a:path w="1832609" h="1851025">
                  <a:moveTo>
                    <a:pt x="1832610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793252"/>
                  </a:lnTo>
                  <a:lnTo>
                    <a:pt x="0" y="1850402"/>
                  </a:lnTo>
                  <a:lnTo>
                    <a:pt x="169557" y="1850402"/>
                  </a:lnTo>
                  <a:lnTo>
                    <a:pt x="169557" y="1793252"/>
                  </a:lnTo>
                  <a:lnTo>
                    <a:pt x="60502" y="1793252"/>
                  </a:lnTo>
                  <a:lnTo>
                    <a:pt x="60502" y="55880"/>
                  </a:lnTo>
                  <a:lnTo>
                    <a:pt x="1772107" y="55880"/>
                  </a:lnTo>
                  <a:lnTo>
                    <a:pt x="1772107" y="1793252"/>
                  </a:lnTo>
                  <a:lnTo>
                    <a:pt x="1663052" y="1793252"/>
                  </a:lnTo>
                  <a:lnTo>
                    <a:pt x="1663052" y="1850402"/>
                  </a:lnTo>
                  <a:lnTo>
                    <a:pt x="1832610" y="1850402"/>
                  </a:lnTo>
                  <a:lnTo>
                    <a:pt x="1832610" y="1793252"/>
                  </a:lnTo>
                  <a:lnTo>
                    <a:pt x="1832610" y="55880"/>
                  </a:lnTo>
                  <a:lnTo>
                    <a:pt x="1832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99" y="2076450"/>
              <a:ext cx="1619249" cy="1450847"/>
            </a:xfrm>
            <a:prstGeom prst="rect">
              <a:avLst/>
            </a:prstGeom>
          </p:spPr>
        </p:pic>
      </p:grpSp>
      <p:sp>
        <p:nvSpPr>
          <p:cNvPr id="32" name="object 32" descr=""/>
          <p:cNvSpPr txBox="1"/>
          <p:nvPr/>
        </p:nvSpPr>
        <p:spPr>
          <a:xfrm>
            <a:off x="9419580" y="2293990"/>
            <a:ext cx="10680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dirty="0" sz="12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20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dirty="0" sz="1200" spc="-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Arial Black"/>
                <a:cs typeface="Arial Black"/>
              </a:rPr>
              <a:t>D </a:t>
            </a:r>
            <a:r>
              <a:rPr dirty="0" sz="1200" spc="-10">
                <a:solidFill>
                  <a:srgbClr val="FFFFFF"/>
                </a:solidFill>
                <a:latin typeface="Arial Black"/>
                <a:cs typeface="Arial Black"/>
              </a:rPr>
              <a:t>MARKETING FINANCE</a:t>
            </a:r>
            <a:r>
              <a:rPr dirty="0" sz="1200" spc="50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Arial Black"/>
                <a:cs typeface="Arial Black"/>
              </a:rPr>
              <a:t>HR </a:t>
            </a:r>
            <a:r>
              <a:rPr dirty="0" sz="1200" spc="-10">
                <a:solidFill>
                  <a:srgbClr val="FFFFFF"/>
                </a:solidFill>
                <a:latin typeface="Arial Black"/>
                <a:cs typeface="Arial Black"/>
              </a:rPr>
              <a:t>SUPPORT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9249918" y="4203191"/>
            <a:ext cx="1354455" cy="288290"/>
            <a:chOff x="9249918" y="4203191"/>
            <a:chExt cx="1354455" cy="288290"/>
          </a:xfrm>
        </p:grpSpPr>
        <p:pic>
          <p:nvPicPr>
            <p:cNvPr id="34" name="object 3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49918" y="4203191"/>
              <a:ext cx="1057655" cy="288035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33839" y="4203191"/>
              <a:ext cx="216407" cy="28803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76510" y="4203191"/>
              <a:ext cx="427481" cy="288035"/>
            </a:xfrm>
            <a:prstGeom prst="rect">
              <a:avLst/>
            </a:prstGeom>
          </p:spPr>
        </p:pic>
      </p:grpSp>
      <p:sp>
        <p:nvSpPr>
          <p:cNvPr id="37" name="object 37" descr=""/>
          <p:cNvSpPr txBox="1"/>
          <p:nvPr/>
        </p:nvSpPr>
        <p:spPr>
          <a:xfrm>
            <a:off x="9317090" y="4224145"/>
            <a:ext cx="120586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MANPOWER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105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38" name="object 38" descr=""/>
          <p:cNvGrpSpPr/>
          <p:nvPr/>
        </p:nvGrpSpPr>
        <p:grpSpPr>
          <a:xfrm>
            <a:off x="9369552" y="3433571"/>
            <a:ext cx="1336040" cy="885190"/>
            <a:chOff x="9369552" y="3433571"/>
            <a:chExt cx="1336040" cy="885190"/>
          </a:xfrm>
        </p:grpSpPr>
        <p:pic>
          <p:nvPicPr>
            <p:cNvPr id="39" name="object 3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09760" y="3433571"/>
              <a:ext cx="1056131" cy="42748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69552" y="3662171"/>
              <a:ext cx="1335785" cy="42748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75291" y="3890771"/>
              <a:ext cx="859534" cy="427481"/>
            </a:xfrm>
            <a:prstGeom prst="rect">
              <a:avLst/>
            </a:prstGeom>
          </p:spPr>
        </p:pic>
      </p:grpSp>
      <p:sp>
        <p:nvSpPr>
          <p:cNvPr id="42" name="object 42" descr=""/>
          <p:cNvSpPr txBox="1"/>
          <p:nvPr/>
        </p:nvSpPr>
        <p:spPr>
          <a:xfrm>
            <a:off x="9476302" y="3470959"/>
            <a:ext cx="104013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OTHER SUPPORT </a:t>
            </a:r>
            <a:r>
              <a:rPr dirty="0" sz="1500" spc="-20">
                <a:solidFill>
                  <a:srgbClr val="FFFFFF"/>
                </a:solidFill>
                <a:latin typeface="Arial Black"/>
                <a:cs typeface="Arial Black"/>
              </a:rPr>
              <a:t>TEAM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43" name="object 43" descr=""/>
          <p:cNvSpPr/>
          <p:nvPr/>
        </p:nvSpPr>
        <p:spPr>
          <a:xfrm>
            <a:off x="5379339" y="4160901"/>
            <a:ext cx="1409700" cy="0"/>
          </a:xfrm>
          <a:custGeom>
            <a:avLst/>
            <a:gdLst/>
            <a:ahLst/>
            <a:cxnLst/>
            <a:rect l="l" t="t" r="r" b="b"/>
            <a:pathLst>
              <a:path w="1409700" h="0">
                <a:moveTo>
                  <a:pt x="0" y="0"/>
                </a:moveTo>
                <a:lnTo>
                  <a:pt x="1409420" y="0"/>
                </a:lnTo>
              </a:path>
            </a:pathLst>
          </a:custGeom>
          <a:ln w="1600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7397877" y="4160901"/>
            <a:ext cx="1409700" cy="0"/>
          </a:xfrm>
          <a:custGeom>
            <a:avLst/>
            <a:gdLst/>
            <a:ahLst/>
            <a:cxnLst/>
            <a:rect l="l" t="t" r="r" b="b"/>
            <a:pathLst>
              <a:path w="1409700" h="0">
                <a:moveTo>
                  <a:pt x="0" y="0"/>
                </a:moveTo>
                <a:lnTo>
                  <a:pt x="1409420" y="0"/>
                </a:lnTo>
              </a:path>
            </a:pathLst>
          </a:custGeom>
          <a:ln w="1600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5" name="object 45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580126" y="5157978"/>
            <a:ext cx="5484875" cy="787907"/>
          </a:xfrm>
          <a:prstGeom prst="rect">
            <a:avLst/>
          </a:prstGeom>
        </p:spPr>
      </p:pic>
      <p:grpSp>
        <p:nvGrpSpPr>
          <p:cNvPr id="46" name="object 46" descr=""/>
          <p:cNvGrpSpPr/>
          <p:nvPr/>
        </p:nvGrpSpPr>
        <p:grpSpPr>
          <a:xfrm>
            <a:off x="1376172" y="1871472"/>
            <a:ext cx="9290685" cy="2311400"/>
            <a:chOff x="1376172" y="1871472"/>
            <a:chExt cx="9290685" cy="2311400"/>
          </a:xfrm>
        </p:grpSpPr>
        <p:sp>
          <p:nvSpPr>
            <p:cNvPr id="47" name="object 47" descr=""/>
            <p:cNvSpPr/>
            <p:nvPr/>
          </p:nvSpPr>
          <p:spPr>
            <a:xfrm>
              <a:off x="9248775" y="4174617"/>
              <a:ext cx="1409700" cy="0"/>
            </a:xfrm>
            <a:custGeom>
              <a:avLst/>
              <a:gdLst/>
              <a:ahLst/>
              <a:cxnLst/>
              <a:rect l="l" t="t" r="r" b="b"/>
              <a:pathLst>
                <a:path w="1409700" h="0">
                  <a:moveTo>
                    <a:pt x="0" y="0"/>
                  </a:moveTo>
                  <a:lnTo>
                    <a:pt x="1409420" y="0"/>
                  </a:lnTo>
                </a:path>
              </a:pathLst>
            </a:custGeom>
            <a:ln w="160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376172" y="1871471"/>
              <a:ext cx="3676650" cy="1864360"/>
            </a:xfrm>
            <a:custGeom>
              <a:avLst/>
              <a:gdLst/>
              <a:ahLst/>
              <a:cxnLst/>
              <a:rect l="l" t="t" r="r" b="b"/>
              <a:pathLst>
                <a:path w="3676650" h="1864360">
                  <a:moveTo>
                    <a:pt x="1767840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793252"/>
                  </a:lnTo>
                  <a:lnTo>
                    <a:pt x="0" y="1850402"/>
                  </a:lnTo>
                  <a:lnTo>
                    <a:pt x="163563" y="1850402"/>
                  </a:lnTo>
                  <a:lnTo>
                    <a:pt x="163563" y="1793252"/>
                  </a:lnTo>
                  <a:lnTo>
                    <a:pt x="58356" y="1793252"/>
                  </a:lnTo>
                  <a:lnTo>
                    <a:pt x="58356" y="55880"/>
                  </a:lnTo>
                  <a:lnTo>
                    <a:pt x="1709483" y="55880"/>
                  </a:lnTo>
                  <a:lnTo>
                    <a:pt x="1709483" y="1793252"/>
                  </a:lnTo>
                  <a:lnTo>
                    <a:pt x="1604276" y="1793252"/>
                  </a:lnTo>
                  <a:lnTo>
                    <a:pt x="1604276" y="1850402"/>
                  </a:lnTo>
                  <a:lnTo>
                    <a:pt x="1767840" y="1850402"/>
                  </a:lnTo>
                  <a:lnTo>
                    <a:pt x="1767840" y="1793252"/>
                  </a:lnTo>
                  <a:lnTo>
                    <a:pt x="1767840" y="55880"/>
                  </a:lnTo>
                  <a:lnTo>
                    <a:pt x="1767840" y="0"/>
                  </a:lnTo>
                  <a:close/>
                </a:path>
                <a:path w="3676650" h="1864360">
                  <a:moveTo>
                    <a:pt x="3676650" y="13716"/>
                  </a:moveTo>
                  <a:lnTo>
                    <a:pt x="1864614" y="13716"/>
                  </a:lnTo>
                  <a:lnTo>
                    <a:pt x="1864614" y="69596"/>
                  </a:lnTo>
                  <a:lnTo>
                    <a:pt x="1864614" y="1806968"/>
                  </a:lnTo>
                  <a:lnTo>
                    <a:pt x="1864614" y="1864118"/>
                  </a:lnTo>
                  <a:lnTo>
                    <a:pt x="2032266" y="1864118"/>
                  </a:lnTo>
                  <a:lnTo>
                    <a:pt x="2032266" y="1806968"/>
                  </a:lnTo>
                  <a:lnTo>
                    <a:pt x="1924431" y="1806968"/>
                  </a:lnTo>
                  <a:lnTo>
                    <a:pt x="1924431" y="69596"/>
                  </a:lnTo>
                  <a:lnTo>
                    <a:pt x="3616833" y="69596"/>
                  </a:lnTo>
                  <a:lnTo>
                    <a:pt x="3616833" y="1806968"/>
                  </a:lnTo>
                  <a:lnTo>
                    <a:pt x="3508997" y="1806968"/>
                  </a:lnTo>
                  <a:lnTo>
                    <a:pt x="3508997" y="1864118"/>
                  </a:lnTo>
                  <a:lnTo>
                    <a:pt x="3676650" y="1864118"/>
                  </a:lnTo>
                  <a:lnTo>
                    <a:pt x="3676650" y="1806968"/>
                  </a:lnTo>
                  <a:lnTo>
                    <a:pt x="3676650" y="69596"/>
                  </a:lnTo>
                  <a:lnTo>
                    <a:pt x="3676650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17392" y="3502914"/>
              <a:ext cx="1369313" cy="427481"/>
            </a:xfrm>
            <a:prstGeom prst="rect">
              <a:avLst/>
            </a:prstGeom>
          </p:spPr>
        </p:pic>
      </p:grpSp>
      <p:sp>
        <p:nvSpPr>
          <p:cNvPr id="50" name="object 50" descr=""/>
          <p:cNvSpPr txBox="1"/>
          <p:nvPr/>
        </p:nvSpPr>
        <p:spPr>
          <a:xfrm>
            <a:off x="5787857" y="5252010"/>
            <a:ext cx="504444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29" b="1">
                <a:solidFill>
                  <a:srgbClr val="FFFFFF"/>
                </a:solidFill>
                <a:latin typeface="Tahoma"/>
                <a:cs typeface="Tahoma"/>
              </a:rPr>
              <a:t>TOTAL</a:t>
            </a:r>
            <a:r>
              <a:rPr dirty="0" sz="28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210" b="1">
                <a:solidFill>
                  <a:srgbClr val="FFFFFF"/>
                </a:solidFill>
                <a:latin typeface="Tahoma"/>
                <a:cs typeface="Tahoma"/>
              </a:rPr>
              <a:t>PROJECTSP216</a:t>
            </a:r>
            <a:r>
              <a:rPr dirty="0" sz="28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285" b="1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dirty="0" sz="2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190" b="1">
                <a:solidFill>
                  <a:srgbClr val="FFFFFF"/>
                </a:solidFill>
                <a:latin typeface="Tahoma"/>
                <a:cs typeface="Tahoma"/>
              </a:rPr>
              <a:t>P1000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590573" y="4261016"/>
            <a:ext cx="120586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MANPOWER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292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605848" y="3463945"/>
            <a:ext cx="1284605" cy="682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085">
              <a:lnSpc>
                <a:spcPct val="1437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Arial Black"/>
                <a:cs typeface="Arial Black"/>
              </a:rPr>
              <a:t>SEA</a:t>
            </a:r>
            <a:r>
              <a:rPr dirty="0" sz="15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CAGES 20,000/TON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1526286" y="2087880"/>
            <a:ext cx="3396615" cy="2151380"/>
            <a:chOff x="1526286" y="2087880"/>
            <a:chExt cx="3396615" cy="2151380"/>
          </a:xfrm>
        </p:grpSpPr>
        <p:pic>
          <p:nvPicPr>
            <p:cNvPr id="54" name="object 5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26286" y="2087880"/>
              <a:ext cx="1467611" cy="136474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67100" y="2129028"/>
              <a:ext cx="1291589" cy="1380743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66337" y="3811523"/>
              <a:ext cx="1456181" cy="427481"/>
            </a:xfrm>
            <a:prstGeom prst="rect">
              <a:avLst/>
            </a:prstGeom>
          </p:spPr>
        </p:pic>
      </p:grpSp>
      <p:grpSp>
        <p:nvGrpSpPr>
          <p:cNvPr id="57" name="object 57" descr=""/>
          <p:cNvGrpSpPr/>
          <p:nvPr/>
        </p:nvGrpSpPr>
        <p:grpSpPr>
          <a:xfrm>
            <a:off x="1508760" y="4162044"/>
            <a:ext cx="1410335" cy="16510"/>
            <a:chOff x="1508760" y="4162044"/>
            <a:chExt cx="1410335" cy="16510"/>
          </a:xfrm>
        </p:grpSpPr>
        <p:sp>
          <p:nvSpPr>
            <p:cNvPr id="58" name="object 58" descr=""/>
            <p:cNvSpPr/>
            <p:nvPr/>
          </p:nvSpPr>
          <p:spPr>
            <a:xfrm>
              <a:off x="1508760" y="4171188"/>
              <a:ext cx="1409700" cy="0"/>
            </a:xfrm>
            <a:custGeom>
              <a:avLst/>
              <a:gdLst/>
              <a:ahLst/>
              <a:cxnLst/>
              <a:rect l="l" t="t" r="r" b="b"/>
              <a:pathLst>
                <a:path w="1409700" h="0">
                  <a:moveTo>
                    <a:pt x="0" y="0"/>
                  </a:moveTo>
                  <a:lnTo>
                    <a:pt x="14094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509141" y="4170045"/>
              <a:ext cx="1409700" cy="0"/>
            </a:xfrm>
            <a:custGeom>
              <a:avLst/>
              <a:gdLst/>
              <a:ahLst/>
              <a:cxnLst/>
              <a:rect l="l" t="t" r="r" b="b"/>
              <a:pathLst>
                <a:path w="1409700" h="0">
                  <a:moveTo>
                    <a:pt x="0" y="0"/>
                  </a:moveTo>
                  <a:lnTo>
                    <a:pt x="1409420" y="0"/>
                  </a:lnTo>
                </a:path>
              </a:pathLst>
            </a:custGeom>
            <a:ln w="160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 descr=""/>
          <p:cNvSpPr txBox="1"/>
          <p:nvPr/>
        </p:nvSpPr>
        <p:spPr>
          <a:xfrm>
            <a:off x="3573221" y="3460160"/>
            <a:ext cx="1226185" cy="643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0165">
              <a:lnSpc>
                <a:spcPct val="135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Arial Black"/>
                <a:cs typeface="Arial Black"/>
              </a:rPr>
              <a:t>FISH</a:t>
            </a:r>
            <a:r>
              <a:rPr dirty="0" sz="15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Arial Black"/>
                <a:cs typeface="Arial Black"/>
              </a:rPr>
              <a:t>FEED </a:t>
            </a:r>
            <a:r>
              <a:rPr dirty="0" sz="1500" spc="-10">
                <a:solidFill>
                  <a:srgbClr val="FFFFFF"/>
                </a:solidFill>
                <a:latin typeface="Arial Black"/>
                <a:cs typeface="Arial Black"/>
              </a:rPr>
              <a:t>60,000/TON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61" name="object 61" descr=""/>
          <p:cNvGrpSpPr/>
          <p:nvPr/>
        </p:nvGrpSpPr>
        <p:grpSpPr>
          <a:xfrm>
            <a:off x="3495294" y="4205478"/>
            <a:ext cx="1354455" cy="288290"/>
            <a:chOff x="3495294" y="4205478"/>
            <a:chExt cx="1354455" cy="288290"/>
          </a:xfrm>
        </p:grpSpPr>
        <p:pic>
          <p:nvPicPr>
            <p:cNvPr id="62" name="object 6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95294" y="4205478"/>
              <a:ext cx="1057655" cy="288035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79214" y="4205478"/>
              <a:ext cx="216407" cy="288035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21886" y="4205478"/>
              <a:ext cx="427481" cy="288035"/>
            </a:xfrm>
            <a:prstGeom prst="rect">
              <a:avLst/>
            </a:prstGeom>
          </p:spPr>
        </p:pic>
      </p:grpSp>
      <p:sp>
        <p:nvSpPr>
          <p:cNvPr id="65" name="object 65" descr=""/>
          <p:cNvSpPr txBox="1"/>
          <p:nvPr/>
        </p:nvSpPr>
        <p:spPr>
          <a:xfrm>
            <a:off x="3563015" y="4226417"/>
            <a:ext cx="120586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MANPOWER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133</a:t>
            </a:r>
            <a:endParaRPr sz="1000">
              <a:latin typeface="Arial Black"/>
              <a:cs typeface="Arial Black"/>
            </a:endParaRPr>
          </a:p>
        </p:txBody>
      </p:sp>
      <p:pic>
        <p:nvPicPr>
          <p:cNvPr id="66" name="object 66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329690" y="4638294"/>
            <a:ext cx="2033777" cy="1389887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1694688" y="6185915"/>
            <a:ext cx="1431290" cy="478790"/>
            <a:chOff x="1694688" y="6185915"/>
            <a:chExt cx="1431290" cy="478790"/>
          </a:xfrm>
        </p:grpSpPr>
        <p:pic>
          <p:nvPicPr>
            <p:cNvPr id="68" name="object 6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4688" y="6185915"/>
              <a:ext cx="1431035" cy="288035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12214" y="6376415"/>
              <a:ext cx="1057655" cy="288035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96134" y="6376415"/>
              <a:ext cx="216407" cy="28803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38805" y="6376415"/>
              <a:ext cx="427481" cy="288035"/>
            </a:xfrm>
            <a:prstGeom prst="rect">
              <a:avLst/>
            </a:prstGeom>
          </p:spPr>
        </p:pic>
      </p:grpSp>
      <p:sp>
        <p:nvSpPr>
          <p:cNvPr id="72" name="object 72" descr=""/>
          <p:cNvSpPr txBox="1"/>
          <p:nvPr/>
        </p:nvSpPr>
        <p:spPr>
          <a:xfrm>
            <a:off x="1761867" y="6169154"/>
            <a:ext cx="124079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" marR="5080" indent="-17780">
              <a:lnSpc>
                <a:spcPct val="125000"/>
              </a:lnSpc>
              <a:spcBef>
                <a:spcPts val="100"/>
              </a:spcBef>
            </a:pP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TOTAL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AQUAFAQ </a:t>
            </a:r>
            <a:r>
              <a:rPr dirty="0" sz="1000">
                <a:solidFill>
                  <a:srgbClr val="FFFFFF"/>
                </a:solidFill>
                <a:latin typeface="Arial Black"/>
                <a:cs typeface="Arial Black"/>
              </a:rPr>
              <a:t>MANPOWER</a:t>
            </a:r>
            <a:r>
              <a:rPr dirty="0" sz="10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dirty="0" sz="1000" spc="-25">
                <a:solidFill>
                  <a:srgbClr val="FFFFFF"/>
                </a:solidFill>
                <a:latin typeface="Arial Black"/>
                <a:cs typeface="Arial Black"/>
              </a:rPr>
              <a:t>575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73" name="object 73" descr=""/>
          <p:cNvSpPr/>
          <p:nvPr/>
        </p:nvSpPr>
        <p:spPr>
          <a:xfrm>
            <a:off x="1428369" y="6149721"/>
            <a:ext cx="1931035" cy="0"/>
          </a:xfrm>
          <a:custGeom>
            <a:avLst/>
            <a:gdLst/>
            <a:ahLst/>
            <a:cxnLst/>
            <a:rect l="l" t="t" r="r" b="b"/>
            <a:pathLst>
              <a:path w="1931035" h="0">
                <a:moveTo>
                  <a:pt x="0" y="0"/>
                </a:moveTo>
                <a:lnTo>
                  <a:pt x="1930539" y="0"/>
                </a:lnTo>
              </a:path>
            </a:pathLst>
          </a:custGeom>
          <a:ln w="1600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4" name="object 74" descr=""/>
          <p:cNvGrpSpPr/>
          <p:nvPr/>
        </p:nvGrpSpPr>
        <p:grpSpPr>
          <a:xfrm>
            <a:off x="629412" y="1456182"/>
            <a:ext cx="11035665" cy="2701925"/>
            <a:chOff x="629412" y="1456182"/>
            <a:chExt cx="11035665" cy="2701925"/>
          </a:xfrm>
        </p:grpSpPr>
        <p:sp>
          <p:nvSpPr>
            <p:cNvPr id="75" name="object 75" descr=""/>
            <p:cNvSpPr/>
            <p:nvPr/>
          </p:nvSpPr>
          <p:spPr>
            <a:xfrm>
              <a:off x="3488816" y="4149471"/>
              <a:ext cx="1409700" cy="0"/>
            </a:xfrm>
            <a:custGeom>
              <a:avLst/>
              <a:gdLst/>
              <a:ahLst/>
              <a:cxnLst/>
              <a:rect l="l" t="t" r="r" b="b"/>
              <a:pathLst>
                <a:path w="1409700" h="0">
                  <a:moveTo>
                    <a:pt x="0" y="0"/>
                  </a:moveTo>
                  <a:lnTo>
                    <a:pt x="1409420" y="0"/>
                  </a:lnTo>
                </a:path>
              </a:pathLst>
            </a:custGeom>
            <a:ln w="160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9412" y="1456182"/>
              <a:ext cx="11035283" cy="459485"/>
            </a:xfrm>
            <a:prstGeom prst="rect">
              <a:avLst/>
            </a:prstGeom>
          </p:spPr>
        </p:pic>
      </p:grp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864297" y="1041665"/>
            <a:ext cx="10565765" cy="5130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60"/>
              <a:t>AQUAFAQ</a:t>
            </a:r>
            <a:r>
              <a:rPr dirty="0" sz="3200" spc="-165"/>
              <a:t> </a:t>
            </a:r>
            <a:r>
              <a:rPr dirty="0" sz="3200" spc="-60"/>
              <a:t>TOTAL</a:t>
            </a:r>
            <a:r>
              <a:rPr dirty="0" sz="3200" spc="-145"/>
              <a:t> </a:t>
            </a:r>
            <a:r>
              <a:rPr dirty="0" sz="3200"/>
              <a:t>PRODUCTIONS</a:t>
            </a:r>
            <a:r>
              <a:rPr dirty="0" sz="3200" spc="-165"/>
              <a:t> </a:t>
            </a:r>
            <a:r>
              <a:rPr dirty="0" sz="3200"/>
              <a:t>&amp;</a:t>
            </a:r>
            <a:r>
              <a:rPr dirty="0" sz="3200" spc="-145"/>
              <a:t> </a:t>
            </a:r>
            <a:r>
              <a:rPr dirty="0" sz="3200" spc="-10"/>
              <a:t>MANPOWER</a:t>
            </a:r>
            <a:endParaRPr sz="3200"/>
          </a:p>
        </p:txBody>
      </p:sp>
      <p:sp>
        <p:nvSpPr>
          <p:cNvPr id="78" name="object 78" descr=""/>
          <p:cNvSpPr/>
          <p:nvPr/>
        </p:nvSpPr>
        <p:spPr>
          <a:xfrm>
            <a:off x="11481054" y="193547"/>
            <a:ext cx="432434" cy="391795"/>
          </a:xfrm>
          <a:custGeom>
            <a:avLst/>
            <a:gdLst/>
            <a:ahLst/>
            <a:cxnLst/>
            <a:rect l="l" t="t" r="r" b="b"/>
            <a:pathLst>
              <a:path w="432434" h="391795">
                <a:moveTo>
                  <a:pt x="432053" y="0"/>
                </a:moveTo>
                <a:lnTo>
                  <a:pt x="0" y="0"/>
                </a:lnTo>
                <a:lnTo>
                  <a:pt x="0" y="391667"/>
                </a:lnTo>
                <a:lnTo>
                  <a:pt x="432053" y="391667"/>
                </a:lnTo>
                <a:lnTo>
                  <a:pt x="43205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80" name="object 80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8258809" cy="6858000"/>
            <a:chOff x="0" y="0"/>
            <a:chExt cx="8258809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2851407" cy="6857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258556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1945806" y="6488722"/>
            <a:ext cx="140970" cy="31115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 spc="-215">
                <a:solidFill>
                  <a:srgbClr val="FDFFFF"/>
                </a:solidFill>
                <a:latin typeface="Verdana"/>
                <a:cs typeface="Verdana"/>
              </a:rPr>
              <a:t>6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-38100" y="-38100"/>
            <a:ext cx="12268200" cy="6934200"/>
            <a:chOff x="-38100" y="-38100"/>
            <a:chExt cx="12268200" cy="693420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4173" y="31242"/>
              <a:ext cx="6227825" cy="682675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545061" y="219456"/>
              <a:ext cx="431800" cy="391795"/>
            </a:xfrm>
            <a:custGeom>
              <a:avLst/>
              <a:gdLst/>
              <a:ahLst/>
              <a:cxnLst/>
              <a:rect l="l" t="t" r="r" b="b"/>
              <a:pathLst>
                <a:path w="431800" h="391795">
                  <a:moveTo>
                    <a:pt x="431292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1292" y="391667"/>
                  </a:lnTo>
                  <a:lnTo>
                    <a:pt x="43129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1678198" y="690022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571500" y="900683"/>
            <a:ext cx="11310620" cy="5930265"/>
            <a:chOff x="571500" y="900683"/>
            <a:chExt cx="11310620" cy="5930265"/>
          </a:xfrm>
        </p:grpSpPr>
        <p:sp>
          <p:nvSpPr>
            <p:cNvPr id="13" name="object 13" descr=""/>
            <p:cNvSpPr/>
            <p:nvPr/>
          </p:nvSpPr>
          <p:spPr>
            <a:xfrm>
              <a:off x="11872341" y="2514980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71500" y="900683"/>
              <a:ext cx="8537575" cy="3976370"/>
            </a:xfrm>
            <a:custGeom>
              <a:avLst/>
              <a:gdLst/>
              <a:ahLst/>
              <a:cxnLst/>
              <a:rect l="l" t="t" r="r" b="b"/>
              <a:pathLst>
                <a:path w="8537575" h="3976370">
                  <a:moveTo>
                    <a:pt x="8537448" y="0"/>
                  </a:moveTo>
                  <a:lnTo>
                    <a:pt x="0" y="0"/>
                  </a:lnTo>
                  <a:lnTo>
                    <a:pt x="0" y="3976116"/>
                  </a:lnTo>
                  <a:lnTo>
                    <a:pt x="8537448" y="3976116"/>
                  </a:lnTo>
                  <a:lnTo>
                    <a:pt x="8537448" y="0"/>
                  </a:lnTo>
                  <a:close/>
                </a:path>
              </a:pathLst>
            </a:custGeom>
            <a:solidFill>
              <a:srgbClr val="353535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30675" y="1756570"/>
            <a:ext cx="481774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10" b="1">
                <a:latin typeface="Tahoma"/>
                <a:cs typeface="Tahoma"/>
              </a:rPr>
              <a:t>WIND</a:t>
            </a:r>
            <a:r>
              <a:rPr dirty="0" sz="2800" spc="-25" b="1">
                <a:latin typeface="Tahoma"/>
                <a:cs typeface="Tahoma"/>
              </a:rPr>
              <a:t> </a:t>
            </a:r>
            <a:r>
              <a:rPr dirty="0" sz="2800" b="1">
                <a:latin typeface="Tahoma"/>
                <a:cs typeface="Tahoma"/>
              </a:rPr>
              <a:t>AND</a:t>
            </a:r>
            <a:r>
              <a:rPr dirty="0" sz="2800" spc="-145" b="1">
                <a:latin typeface="Tahoma"/>
                <a:cs typeface="Tahoma"/>
              </a:rPr>
              <a:t> </a:t>
            </a:r>
            <a:r>
              <a:rPr dirty="0" sz="2800" spc="-150" b="1">
                <a:latin typeface="Tahoma"/>
                <a:cs typeface="Tahoma"/>
              </a:rPr>
              <a:t>SOLAR</a:t>
            </a:r>
            <a:r>
              <a:rPr dirty="0" sz="2800" spc="-55" b="1">
                <a:latin typeface="Tahoma"/>
                <a:cs typeface="Tahoma"/>
              </a:rPr>
              <a:t> </a:t>
            </a:r>
            <a:r>
              <a:rPr dirty="0" sz="2800" spc="-155" b="1">
                <a:latin typeface="Tahoma"/>
                <a:cs typeface="Tahoma"/>
              </a:rPr>
              <a:t>PROJECTS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49881" y="2613057"/>
            <a:ext cx="8325484" cy="1396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AQUAFAQ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60" b="1">
                <a:solidFill>
                  <a:srgbClr val="FFFFFF"/>
                </a:solidFill>
                <a:latin typeface="Tahoma"/>
                <a:cs typeface="Tahoma"/>
              </a:rPr>
              <a:t>WORKS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90" b="1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dirty="0" sz="18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solidFill>
                  <a:srgbClr val="FFFFFF"/>
                </a:solidFill>
                <a:latin typeface="Tahoma"/>
                <a:cs typeface="Tahoma"/>
              </a:rPr>
              <a:t>ENERGY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65" b="1">
                <a:solidFill>
                  <a:srgbClr val="FFFFFF"/>
                </a:solidFill>
                <a:latin typeface="Tahoma"/>
                <a:cs typeface="Tahoma"/>
              </a:rPr>
              <a:t>COMPANIES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40" b="1">
                <a:solidFill>
                  <a:srgbClr val="FFFFFF"/>
                </a:solidFill>
                <a:latin typeface="Tahoma"/>
                <a:cs typeface="Tahoma"/>
              </a:rPr>
              <a:t>ACROSS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35" b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8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5" b="1">
                <a:solidFill>
                  <a:srgbClr val="FFFFFF"/>
                </a:solidFill>
                <a:latin typeface="Tahoma"/>
                <a:cs typeface="Tahoma"/>
              </a:rPr>
              <a:t>GLOBE</a:t>
            </a:r>
            <a:r>
              <a:rPr dirty="0" sz="18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14" b="1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dirty="0" sz="18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ahoma"/>
                <a:cs typeface="Tahoma"/>
              </a:rPr>
              <a:t>BRING 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dirty="0" sz="18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NEW</a:t>
            </a:r>
            <a:r>
              <a:rPr dirty="0" sz="1800" spc="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70" b="1">
                <a:solidFill>
                  <a:srgbClr val="FFFFFF"/>
                </a:solidFill>
                <a:latin typeface="Tahoma"/>
                <a:cs typeface="Tahoma"/>
              </a:rPr>
              <a:t>RENEWABLE</a:t>
            </a:r>
            <a:r>
              <a:rPr dirty="0" sz="1800" spc="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Tahoma"/>
                <a:cs typeface="Tahoma"/>
              </a:rPr>
              <a:t>PROJECTS</a:t>
            </a:r>
            <a:r>
              <a:rPr dirty="0" sz="18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45" b="1">
                <a:solidFill>
                  <a:srgbClr val="FFFFFF"/>
                </a:solidFill>
                <a:latin typeface="Tahoma"/>
                <a:cs typeface="Tahoma"/>
              </a:rPr>
              <a:t>DEDICATED</a:t>
            </a:r>
            <a:r>
              <a:rPr dirty="0" sz="18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14" b="1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dirty="0" sz="18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40" b="1">
                <a:solidFill>
                  <a:srgbClr val="FFFFFF"/>
                </a:solidFill>
                <a:latin typeface="Tahoma"/>
                <a:cs typeface="Tahoma"/>
              </a:rPr>
              <a:t>SERVING</a:t>
            </a:r>
            <a:r>
              <a:rPr dirty="0" sz="1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solidFill>
                  <a:srgbClr val="FFFFFF"/>
                </a:solidFill>
                <a:latin typeface="Tahoma"/>
                <a:cs typeface="Tahoma"/>
              </a:rPr>
              <a:t>OUR</a:t>
            </a:r>
            <a:r>
              <a:rPr dirty="0" sz="1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Tahoma"/>
                <a:cs typeface="Tahoma"/>
              </a:rPr>
              <a:t>LOAD.</a:t>
            </a:r>
            <a:r>
              <a:rPr dirty="0" sz="18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Tahoma"/>
                <a:cs typeface="Tahoma"/>
              </a:rPr>
              <a:t>MANY 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20" b="1">
                <a:solidFill>
                  <a:srgbClr val="FFFFFF"/>
                </a:solidFill>
                <a:latin typeface="Tahoma"/>
                <a:cs typeface="Tahoma"/>
              </a:rPr>
              <a:t>THESE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Tahoma"/>
                <a:cs typeface="Tahoma"/>
              </a:rPr>
              <a:t>PROJECTS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30" b="1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dirty="0" sz="1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30" b="1">
                <a:solidFill>
                  <a:srgbClr val="FFFFFF"/>
                </a:solidFill>
                <a:latin typeface="Tahoma"/>
                <a:cs typeface="Tahoma"/>
              </a:rPr>
              <a:t>ENABLED</a:t>
            </a:r>
            <a:r>
              <a:rPr dirty="0" sz="18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50" b="1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ahoma"/>
                <a:cs typeface="Tahoma"/>
              </a:rPr>
              <a:t>LONG-</a:t>
            </a:r>
            <a:r>
              <a:rPr dirty="0" sz="1800" spc="-215" b="1">
                <a:solidFill>
                  <a:srgbClr val="FFFFFF"/>
                </a:solidFill>
                <a:latin typeface="Tahoma"/>
                <a:cs typeface="Tahoma"/>
              </a:rPr>
              <a:t>TERM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Tahoma"/>
                <a:cs typeface="Tahoma"/>
              </a:rPr>
              <a:t>CONTRACTS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5" b="1">
                <a:solidFill>
                  <a:srgbClr val="FFFFFF"/>
                </a:solidFill>
                <a:latin typeface="Tahoma"/>
                <a:cs typeface="Tahoma"/>
              </a:rPr>
              <a:t>SUCH</a:t>
            </a:r>
            <a:r>
              <a:rPr dirty="0" sz="18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Tahoma"/>
                <a:cs typeface="Tahoma"/>
              </a:rPr>
              <a:t>AS </a:t>
            </a:r>
            <a:r>
              <a:rPr dirty="0" sz="1800" spc="-160" b="1">
                <a:solidFill>
                  <a:srgbClr val="FFFFFF"/>
                </a:solidFill>
                <a:latin typeface="Tahoma"/>
                <a:cs typeface="Tahoma"/>
              </a:rPr>
              <a:t>POWER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14" b="1">
                <a:solidFill>
                  <a:srgbClr val="FFFFFF"/>
                </a:solidFill>
                <a:latin typeface="Tahoma"/>
                <a:cs typeface="Tahoma"/>
              </a:rPr>
              <a:t>PURCHASE</a:t>
            </a:r>
            <a:r>
              <a:rPr dirty="0" sz="1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30" b="1">
                <a:solidFill>
                  <a:srgbClr val="FFFFFF"/>
                </a:solidFill>
                <a:latin typeface="Tahoma"/>
                <a:cs typeface="Tahoma"/>
              </a:rPr>
              <a:t>AGREEMENTS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90" b="1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dirty="0" sz="18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Tahoma"/>
                <a:cs typeface="Tahoma"/>
              </a:rPr>
              <a:t>LARGE</a:t>
            </a:r>
            <a:r>
              <a:rPr dirty="0" sz="18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4" b="1">
                <a:solidFill>
                  <a:srgbClr val="FFFFFF"/>
                </a:solidFill>
                <a:latin typeface="Tahoma"/>
                <a:cs typeface="Tahoma"/>
              </a:rPr>
              <a:t>WIND</a:t>
            </a:r>
            <a:r>
              <a:rPr dirty="0" sz="18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dirty="0" sz="1800" spc="-100" b="1">
                <a:solidFill>
                  <a:srgbClr val="FFFFFF"/>
                </a:solidFill>
                <a:latin typeface="Tahoma"/>
                <a:cs typeface="Tahoma"/>
              </a:rPr>
              <a:t>SOLAR</a:t>
            </a:r>
            <a:r>
              <a:rPr dirty="0" sz="18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 b="1">
                <a:solidFill>
                  <a:srgbClr val="FFFFFF"/>
                </a:solidFill>
                <a:latin typeface="Tahoma"/>
                <a:cs typeface="Tahoma"/>
              </a:rPr>
              <a:t>PROJECTS</a:t>
            </a:r>
            <a:r>
              <a:rPr dirty="0" sz="18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Tahoma"/>
                <a:cs typeface="Tahoma"/>
              </a:rPr>
              <a:t>IN </a:t>
            </a:r>
            <a:r>
              <a:rPr dirty="0" sz="1800" spc="-235" b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8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65" b="1">
                <a:solidFill>
                  <a:srgbClr val="FFFFFF"/>
                </a:solidFill>
                <a:latin typeface="Tahoma"/>
                <a:cs typeface="Tahoma"/>
              </a:rPr>
              <a:t>SAME</a:t>
            </a:r>
            <a:r>
              <a:rPr dirty="0" sz="18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solidFill>
                  <a:srgbClr val="FFFFFF"/>
                </a:solidFill>
                <a:latin typeface="Tahoma"/>
                <a:cs typeface="Tahoma"/>
              </a:rPr>
              <a:t>ENERGY</a:t>
            </a:r>
            <a:r>
              <a:rPr dirty="0" sz="18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65" b="1">
                <a:solidFill>
                  <a:srgbClr val="FFFFFF"/>
                </a:solidFill>
                <a:latin typeface="Tahoma"/>
                <a:cs typeface="Tahoma"/>
              </a:rPr>
              <a:t>GRIDS</a:t>
            </a:r>
            <a:r>
              <a:rPr dirty="0" sz="18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ahoma"/>
                <a:cs typeface="Tahoma"/>
              </a:rPr>
              <a:t>AS</a:t>
            </a:r>
            <a:r>
              <a:rPr dirty="0" sz="18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solidFill>
                  <a:srgbClr val="FFFFFF"/>
                </a:solidFill>
                <a:latin typeface="Tahoma"/>
                <a:cs typeface="Tahoma"/>
              </a:rPr>
              <a:t>OUR</a:t>
            </a:r>
            <a:r>
              <a:rPr dirty="0" sz="18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90" b="1">
                <a:solidFill>
                  <a:srgbClr val="FFFFFF"/>
                </a:solidFill>
                <a:latin typeface="Tahoma"/>
                <a:cs typeface="Tahoma"/>
              </a:rPr>
              <a:t>ELECTRICITY</a:t>
            </a:r>
            <a:r>
              <a:rPr dirty="0" sz="18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Tahoma"/>
                <a:cs typeface="Tahoma"/>
              </a:rPr>
              <a:t>USE.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"/>
              <a:ext cx="2851407" cy="685799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182880" cy="6858000"/>
            </a:xfrm>
            <a:custGeom>
              <a:avLst/>
              <a:gdLst/>
              <a:ahLst/>
              <a:cxnLst/>
              <a:rect l="l" t="t" r="r" b="b"/>
              <a:pathLst>
                <a:path w="182880" h="6858000">
                  <a:moveTo>
                    <a:pt x="182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82880" y="685800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-1" y="4323588"/>
              <a:ext cx="1743075" cy="779145"/>
            </a:xfrm>
            <a:custGeom>
              <a:avLst/>
              <a:gdLst/>
              <a:ahLst/>
              <a:cxnLst/>
              <a:rect l="l" t="t" r="r" b="b"/>
              <a:pathLst>
                <a:path w="1743075" h="779145">
                  <a:moveTo>
                    <a:pt x="1346263" y="0"/>
                  </a:moveTo>
                  <a:lnTo>
                    <a:pt x="0" y="0"/>
                  </a:lnTo>
                  <a:lnTo>
                    <a:pt x="0" y="778763"/>
                  </a:lnTo>
                  <a:lnTo>
                    <a:pt x="1346263" y="778763"/>
                  </a:lnTo>
                  <a:lnTo>
                    <a:pt x="1355938" y="777958"/>
                  </a:lnTo>
                  <a:lnTo>
                    <a:pt x="1363854" y="775833"/>
                  </a:lnTo>
                  <a:lnTo>
                    <a:pt x="1370011" y="772827"/>
                  </a:lnTo>
                  <a:lnTo>
                    <a:pt x="1374406" y="769378"/>
                  </a:lnTo>
                  <a:lnTo>
                    <a:pt x="1374406" y="764692"/>
                  </a:lnTo>
                  <a:lnTo>
                    <a:pt x="1379092" y="764692"/>
                  </a:lnTo>
                  <a:lnTo>
                    <a:pt x="1735594" y="408152"/>
                  </a:lnTo>
                  <a:lnTo>
                    <a:pt x="1740873" y="399573"/>
                  </a:lnTo>
                  <a:lnTo>
                    <a:pt x="1742633" y="388796"/>
                  </a:lnTo>
                  <a:lnTo>
                    <a:pt x="1740873" y="377139"/>
                  </a:lnTo>
                  <a:lnTo>
                    <a:pt x="1735594" y="365925"/>
                  </a:lnTo>
                  <a:lnTo>
                    <a:pt x="1379093" y="14071"/>
                  </a:lnTo>
                  <a:lnTo>
                    <a:pt x="1379092" y="9385"/>
                  </a:lnTo>
                  <a:lnTo>
                    <a:pt x="1374406" y="9385"/>
                  </a:lnTo>
                  <a:lnTo>
                    <a:pt x="1370011" y="5936"/>
                  </a:lnTo>
                  <a:lnTo>
                    <a:pt x="1363854" y="2930"/>
                  </a:lnTo>
                  <a:lnTo>
                    <a:pt x="1355938" y="805"/>
                  </a:lnTo>
                  <a:lnTo>
                    <a:pt x="1346263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831" y="3032759"/>
              <a:ext cx="8967215" cy="382523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2309" y="3408426"/>
              <a:ext cx="3323081" cy="67665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549" y="3813809"/>
              <a:ext cx="8342363" cy="39928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0550" y="4027170"/>
              <a:ext cx="4490465" cy="39928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549" y="4240529"/>
              <a:ext cx="298703" cy="39928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4682" y="4240530"/>
              <a:ext cx="1500378" cy="39928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549" y="4453889"/>
              <a:ext cx="298703" cy="39928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4681" y="4453889"/>
              <a:ext cx="2846831" cy="39928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549" y="4667250"/>
              <a:ext cx="298703" cy="39928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4682" y="4667250"/>
              <a:ext cx="1421129" cy="39928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549" y="4880609"/>
              <a:ext cx="298703" cy="39928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4682" y="4880609"/>
              <a:ext cx="869441" cy="39928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549" y="5093970"/>
              <a:ext cx="298703" cy="3992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3355" y="5093970"/>
              <a:ext cx="2712719" cy="39928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16808" y="5093970"/>
              <a:ext cx="298703" cy="39928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76243" y="5093970"/>
              <a:ext cx="882395" cy="39928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81093" y="5093970"/>
              <a:ext cx="495299" cy="39928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37125" y="5093970"/>
              <a:ext cx="298703" cy="39928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96561" y="5093970"/>
              <a:ext cx="1943099" cy="39928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0549" y="5520689"/>
              <a:ext cx="777239" cy="39928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90244" y="5520690"/>
              <a:ext cx="1402841" cy="399287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14778" y="5520690"/>
              <a:ext cx="741425" cy="39928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16935" y="5520690"/>
              <a:ext cx="1979675" cy="39928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0550" y="5734050"/>
              <a:ext cx="838961" cy="39928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90244" y="5734050"/>
              <a:ext cx="1375409" cy="39928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88869" y="5734050"/>
              <a:ext cx="1562861" cy="39928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0550" y="5947409"/>
              <a:ext cx="838961" cy="39928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90244" y="5947409"/>
              <a:ext cx="1816607" cy="39928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67584" y="5947409"/>
              <a:ext cx="941831" cy="39928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70148" y="5947409"/>
              <a:ext cx="889253" cy="39928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82617" y="5947409"/>
              <a:ext cx="1059941" cy="39928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03291" y="5947409"/>
              <a:ext cx="890015" cy="39928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54039" y="5947409"/>
              <a:ext cx="298703" cy="39928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0550" y="6160770"/>
              <a:ext cx="838961" cy="39928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90244" y="6160770"/>
              <a:ext cx="1271777" cy="39928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22753" y="6160769"/>
              <a:ext cx="1682495" cy="39928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65981" y="6160770"/>
              <a:ext cx="889253" cy="39928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78452" y="6160770"/>
              <a:ext cx="1059941" cy="39928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199125" y="6160770"/>
              <a:ext cx="889253" cy="399287"/>
            </a:xfrm>
            <a:prstGeom prst="rect">
              <a:avLst/>
            </a:prstGeom>
          </p:spPr>
        </p:pic>
      </p:grpSp>
      <p:sp>
        <p:nvSpPr>
          <p:cNvPr id="47" name="object 47" descr=""/>
          <p:cNvSpPr txBox="1"/>
          <p:nvPr/>
        </p:nvSpPr>
        <p:spPr>
          <a:xfrm>
            <a:off x="688994" y="3473943"/>
            <a:ext cx="8066405" cy="2959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37185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FFFFFF"/>
                </a:solidFill>
                <a:latin typeface="Arial Black"/>
                <a:cs typeface="Arial Black"/>
              </a:rPr>
              <a:t>TARGET</a:t>
            </a:r>
            <a:r>
              <a:rPr dirty="0" sz="2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 Black"/>
                <a:cs typeface="Arial Black"/>
              </a:rPr>
              <a:t>MARKET</a:t>
            </a:r>
            <a:endParaRPr sz="24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65"/>
              </a:spcBef>
            </a:pP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Local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target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market</a:t>
            </a:r>
            <a:r>
              <a:rPr dirty="0" sz="14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includes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local</a:t>
            </a:r>
            <a:r>
              <a:rPr dirty="0" sz="14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foreign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people,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restaurants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hotels.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The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Project’s</a:t>
            </a:r>
            <a:r>
              <a:rPr dirty="0" sz="14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target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wholesale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market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includes:</a:t>
            </a:r>
            <a:endParaRPr sz="1400">
              <a:latin typeface="Arial Black"/>
              <a:cs typeface="Arial Black"/>
            </a:endParaRPr>
          </a:p>
          <a:p>
            <a:pPr marL="306705" indent="-294005">
              <a:lnSpc>
                <a:spcPct val="100000"/>
              </a:lnSpc>
              <a:buChar char="·"/>
              <a:tabLst>
                <a:tab pos="306705" algn="l"/>
              </a:tabLst>
            </a:pP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Fish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markets</a:t>
            </a:r>
            <a:endParaRPr sz="1400">
              <a:latin typeface="Arial Black"/>
              <a:cs typeface="Arial Black"/>
            </a:endParaRPr>
          </a:p>
          <a:p>
            <a:pPr marL="306705" indent="-294005">
              <a:lnSpc>
                <a:spcPct val="100000"/>
              </a:lnSpc>
              <a:buChar char="·"/>
              <a:tabLst>
                <a:tab pos="306705" algn="l"/>
              </a:tabLst>
            </a:pP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Large</a:t>
            </a:r>
            <a:r>
              <a:rPr dirty="0" sz="14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Hypermarket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 UAE</a:t>
            </a:r>
            <a:endParaRPr sz="1400">
              <a:latin typeface="Arial Black"/>
              <a:cs typeface="Arial Black"/>
            </a:endParaRPr>
          </a:p>
          <a:p>
            <a:pPr marL="306705" indent="-294005">
              <a:lnSpc>
                <a:spcPct val="100000"/>
              </a:lnSpc>
              <a:buChar char="·"/>
              <a:tabLst>
                <a:tab pos="306705" algn="l"/>
              </a:tabLst>
            </a:pP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Restaurants</a:t>
            </a:r>
            <a:endParaRPr sz="1400">
              <a:latin typeface="Arial Black"/>
              <a:cs typeface="Arial Black"/>
            </a:endParaRPr>
          </a:p>
          <a:p>
            <a:pPr marL="306705" indent="-294005">
              <a:lnSpc>
                <a:spcPct val="100000"/>
              </a:lnSpc>
              <a:buChar char="·"/>
              <a:tabLst>
                <a:tab pos="306705" algn="l"/>
              </a:tabLst>
            </a:pP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Hotels</a:t>
            </a:r>
            <a:endParaRPr sz="1400">
              <a:latin typeface="Arial Black"/>
              <a:cs typeface="Arial Black"/>
            </a:endParaRPr>
          </a:p>
          <a:p>
            <a:pPr marL="365125" indent="-352425">
              <a:lnSpc>
                <a:spcPct val="100000"/>
              </a:lnSpc>
              <a:buChar char="·"/>
              <a:tabLst>
                <a:tab pos="365125" algn="l"/>
              </a:tabLst>
            </a:pP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Oil</a:t>
            </a:r>
            <a:r>
              <a:rPr dirty="0" sz="1400" spc="-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Companies</a:t>
            </a:r>
            <a:r>
              <a:rPr dirty="0" sz="14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through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Al-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Dhafra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 Black"/>
                <a:cs typeface="Arial Black"/>
              </a:rPr>
              <a:t>Co-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operative</a:t>
            </a:r>
            <a:r>
              <a:rPr dirty="0" sz="14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Society</a:t>
            </a:r>
            <a:endParaRPr sz="1400">
              <a:latin typeface="Arial Black"/>
              <a:cs typeface="Arial Black"/>
            </a:endParaRPr>
          </a:p>
          <a:p>
            <a:pPr marL="12700" marR="3978910">
              <a:lnSpc>
                <a:spcPct val="100000"/>
              </a:lnSpc>
              <a:spcBef>
                <a:spcPts val="1680"/>
              </a:spcBef>
            </a:pP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Fresh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SEA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BREAM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Price: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$10.89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dirty="0" sz="14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$12.25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Fresh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Barramundi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$10.08</a:t>
            </a:r>
            <a:r>
              <a:rPr dirty="0" sz="14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 Black"/>
                <a:cs typeface="Arial Black"/>
              </a:rPr>
              <a:t>Kg.</a:t>
            </a:r>
            <a:endParaRPr sz="1400">
              <a:latin typeface="Arial Black"/>
              <a:cs typeface="Arial Black"/>
            </a:endParaRPr>
          </a:p>
          <a:p>
            <a:pPr marL="12700" marR="2787015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Fresh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RED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SNAPPER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$13.07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1400" spc="-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500gm</a:t>
            </a:r>
            <a:r>
              <a:rPr dirty="0" sz="14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$11.71</a:t>
            </a:r>
            <a:r>
              <a:rPr dirty="0" sz="14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1400" spc="-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500gm.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Fresh</a:t>
            </a:r>
            <a:r>
              <a:rPr dirty="0" sz="14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GROUPER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Price:</a:t>
            </a:r>
            <a:r>
              <a:rPr dirty="0" sz="14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$14.16</a:t>
            </a:r>
            <a:r>
              <a:rPr dirty="0" sz="14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1400" spc="-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500gm</a:t>
            </a:r>
            <a:r>
              <a:rPr dirty="0" sz="14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$13.48</a:t>
            </a:r>
            <a:r>
              <a:rPr dirty="0" sz="14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dirty="0" sz="1400" spc="-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 Black"/>
                <a:cs typeface="Arial Black"/>
              </a:rPr>
              <a:t>500gm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48" name="object 48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853945" y="470916"/>
            <a:ext cx="8176259" cy="897635"/>
          </a:xfrm>
          <a:prstGeom prst="rect">
            <a:avLst/>
          </a:prstGeom>
        </p:spPr>
      </p:pic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2092345" y="562049"/>
            <a:ext cx="7670165" cy="5130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200" spc="-60"/>
              <a:t>AQUAFAQ</a:t>
            </a:r>
            <a:r>
              <a:rPr dirty="0" sz="3200" spc="-165"/>
              <a:t> </a:t>
            </a:r>
            <a:r>
              <a:rPr dirty="0" sz="3200"/>
              <a:t>MARKETING</a:t>
            </a:r>
            <a:r>
              <a:rPr dirty="0" sz="3200" spc="-150"/>
              <a:t> </a:t>
            </a:r>
            <a:r>
              <a:rPr dirty="0" sz="3200" spc="-10"/>
              <a:t>STRATEGY</a:t>
            </a:r>
            <a:endParaRPr sz="3200"/>
          </a:p>
        </p:txBody>
      </p:sp>
      <p:grpSp>
        <p:nvGrpSpPr>
          <p:cNvPr id="50" name="object 50" descr=""/>
          <p:cNvGrpSpPr/>
          <p:nvPr/>
        </p:nvGrpSpPr>
        <p:grpSpPr>
          <a:xfrm>
            <a:off x="505968" y="1154430"/>
            <a:ext cx="10841990" cy="2104390"/>
            <a:chOff x="505968" y="1154430"/>
            <a:chExt cx="10841990" cy="2104390"/>
          </a:xfrm>
        </p:grpSpPr>
        <p:pic>
          <p:nvPicPr>
            <p:cNvPr id="51" name="object 5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5968" y="1154430"/>
              <a:ext cx="10841735" cy="2103881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34923" y="1646682"/>
              <a:ext cx="581405" cy="594359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02208" y="1696212"/>
              <a:ext cx="679703" cy="510539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77112" y="1696212"/>
              <a:ext cx="380999" cy="510539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53312" y="1696212"/>
              <a:ext cx="9430511" cy="51053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4923" y="1921002"/>
              <a:ext cx="581405" cy="594359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02208" y="1970532"/>
              <a:ext cx="679703" cy="510539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77112" y="1970532"/>
              <a:ext cx="380999" cy="510539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53312" y="1970532"/>
              <a:ext cx="7386827" cy="510539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228088" y="1194815"/>
              <a:ext cx="2788919" cy="676655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14672" y="1194816"/>
              <a:ext cx="503681" cy="676655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716018" y="1194815"/>
              <a:ext cx="3560063" cy="676655"/>
            </a:xfrm>
            <a:prstGeom prst="rect">
              <a:avLst/>
            </a:prstGeom>
          </p:spPr>
        </p:pic>
      </p:grpSp>
      <p:sp>
        <p:nvSpPr>
          <p:cNvPr id="63" name="object 63" descr=""/>
          <p:cNvSpPr txBox="1"/>
          <p:nvPr/>
        </p:nvSpPr>
        <p:spPr>
          <a:xfrm>
            <a:off x="688994" y="1103660"/>
            <a:ext cx="9946005" cy="1213485"/>
          </a:xfrm>
          <a:prstGeom prst="rect">
            <a:avLst/>
          </a:prstGeom>
        </p:spPr>
        <p:txBody>
          <a:bodyPr wrap="square" lIns="0" tIns="168910" rIns="0" bIns="0" rtlCol="0" vert="horz">
            <a:spAutoFit/>
          </a:bodyPr>
          <a:lstStyle/>
          <a:p>
            <a:pPr algn="ctr" marR="836930">
              <a:lnSpc>
                <a:spcPct val="100000"/>
              </a:lnSpc>
              <a:spcBef>
                <a:spcPts val="1330"/>
              </a:spcBef>
            </a:pPr>
            <a:r>
              <a:rPr dirty="0" sz="2400" spc="-50">
                <a:solidFill>
                  <a:srgbClr val="FFFFFF"/>
                </a:solidFill>
                <a:latin typeface="Arial Black"/>
                <a:cs typeface="Arial Black"/>
              </a:rPr>
              <a:t>AQUAFAQ</a:t>
            </a:r>
            <a:r>
              <a:rPr dirty="0" sz="24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 Black"/>
                <a:cs typeface="Arial Black"/>
              </a:rPr>
              <a:t>OFF-TAKE</a:t>
            </a:r>
            <a:r>
              <a:rPr dirty="0" sz="2400" spc="-17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 Black"/>
                <a:cs typeface="Arial Black"/>
              </a:rPr>
              <a:t>AGREEMENT</a:t>
            </a:r>
            <a:endParaRPr sz="2400">
              <a:latin typeface="Arial Black"/>
              <a:cs typeface="Arial Black"/>
            </a:endParaRPr>
          </a:p>
          <a:p>
            <a:pPr marL="354965" indent="-342265">
              <a:lnSpc>
                <a:spcPct val="100000"/>
              </a:lnSpc>
              <a:spcBef>
                <a:spcPts val="919"/>
              </a:spcBef>
              <a:buAutoNum type="arabicPeriod"/>
              <a:tabLst>
                <a:tab pos="354965" algn="l"/>
              </a:tabLst>
            </a:pP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Off-take</a:t>
            </a:r>
            <a:r>
              <a:rPr dirty="0" sz="1800" spc="-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MOU</a:t>
            </a:r>
            <a:r>
              <a:rPr dirty="0" sz="1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with</a:t>
            </a:r>
            <a:r>
              <a:rPr dirty="0" sz="1800" spc="-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Alliance</a:t>
            </a:r>
            <a:r>
              <a:rPr dirty="0" sz="18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Foods</a:t>
            </a:r>
            <a:r>
              <a:rPr dirty="0" sz="1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Company</a:t>
            </a:r>
            <a:r>
              <a:rPr dirty="0" sz="1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LLC</a:t>
            </a:r>
            <a:r>
              <a:rPr dirty="0" sz="1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Dubai</a:t>
            </a:r>
            <a:r>
              <a:rPr dirty="0" sz="1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DIC</a:t>
            </a:r>
            <a:r>
              <a:rPr dirty="0" sz="1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“ASMAK</a:t>
            </a:r>
            <a:r>
              <a:rPr dirty="0" sz="1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”</a:t>
            </a:r>
            <a:r>
              <a:rPr dirty="0" sz="1800" spc="-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dirty="0" sz="1800" spc="-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 Black"/>
                <a:cs typeface="Arial Black"/>
              </a:rPr>
              <a:t>UAE.</a:t>
            </a:r>
            <a:endParaRPr sz="1800">
              <a:latin typeface="Arial Black"/>
              <a:cs typeface="Arial Black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  <a:tab pos="6602730" algn="l"/>
              </a:tabLst>
            </a:pP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Off-take</a:t>
            </a:r>
            <a:r>
              <a:rPr dirty="0" sz="18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Agreement</a:t>
            </a:r>
            <a:r>
              <a:rPr dirty="0" sz="18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with</a:t>
            </a:r>
            <a:r>
              <a:rPr dirty="0" sz="18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Australian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Main</a:t>
            </a:r>
            <a:r>
              <a:rPr dirty="0" sz="18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Stream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Company.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64" name="object 64" descr=""/>
          <p:cNvGrpSpPr/>
          <p:nvPr/>
        </p:nvGrpSpPr>
        <p:grpSpPr>
          <a:xfrm>
            <a:off x="11481054" y="193547"/>
            <a:ext cx="432434" cy="6614795"/>
            <a:chOff x="11481054" y="193547"/>
            <a:chExt cx="432434" cy="6614795"/>
          </a:xfrm>
        </p:grpSpPr>
        <p:sp>
          <p:nvSpPr>
            <p:cNvPr id="65" name="object 65" descr=""/>
            <p:cNvSpPr/>
            <p:nvPr/>
          </p:nvSpPr>
          <p:spPr>
            <a:xfrm>
              <a:off x="11481054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1697843" y="2492121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D526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851407" cy="685799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945806" y="6488722"/>
            <a:ext cx="140970" cy="31115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2000" spc="-215">
                <a:solidFill>
                  <a:srgbClr val="FDFFFF"/>
                </a:solidFill>
                <a:latin typeface="Verdana"/>
                <a:cs typeface="Verdana"/>
              </a:rPr>
              <a:t>8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1325" y="551131"/>
            <a:ext cx="90138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/>
              <a:t>AQUAFAQ</a:t>
            </a:r>
            <a:r>
              <a:rPr dirty="0" sz="2400" spc="-130"/>
              <a:t> </a:t>
            </a:r>
            <a:r>
              <a:rPr dirty="0" sz="2400"/>
              <a:t>TOP</a:t>
            </a:r>
            <a:r>
              <a:rPr dirty="0" sz="2400" spc="-120"/>
              <a:t> </a:t>
            </a:r>
            <a:r>
              <a:rPr dirty="0" sz="2400" spc="-10"/>
              <a:t>MANAGEMENT</a:t>
            </a:r>
            <a:r>
              <a:rPr dirty="0" sz="2400" spc="-135"/>
              <a:t> </a:t>
            </a:r>
            <a:r>
              <a:rPr dirty="0" sz="2400" spc="-25"/>
              <a:t>ORGANIZATION</a:t>
            </a:r>
            <a:r>
              <a:rPr dirty="0" sz="2400" spc="-120"/>
              <a:t> </a:t>
            </a:r>
            <a:r>
              <a:rPr dirty="0" sz="2400" spc="-10"/>
              <a:t>CHART</a:t>
            </a:r>
            <a:endParaRPr sz="2400"/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5550" y="3459479"/>
            <a:ext cx="1534667" cy="1136903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284861" y="949325"/>
            <a:ext cx="6658609" cy="3881120"/>
            <a:chOff x="284861" y="949325"/>
            <a:chExt cx="6658609" cy="388112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1080" y="1767078"/>
              <a:ext cx="2112263" cy="149275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138" y="959358"/>
              <a:ext cx="1300733" cy="96011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37185" y="954405"/>
              <a:ext cx="1310640" cy="970280"/>
            </a:xfrm>
            <a:custGeom>
              <a:avLst/>
              <a:gdLst/>
              <a:ahLst/>
              <a:cxnLst/>
              <a:rect l="l" t="t" r="r" b="b"/>
              <a:pathLst>
                <a:path w="1310639" h="970280">
                  <a:moveTo>
                    <a:pt x="0" y="0"/>
                  </a:moveTo>
                  <a:lnTo>
                    <a:pt x="1310640" y="0"/>
                  </a:lnTo>
                  <a:lnTo>
                    <a:pt x="1310640" y="970026"/>
                  </a:lnTo>
                  <a:lnTo>
                    <a:pt x="0" y="970026"/>
                  </a:lnTo>
                  <a:lnTo>
                    <a:pt x="0" y="0"/>
                  </a:lnTo>
                  <a:close/>
                </a:path>
              </a:pathLst>
            </a:custGeom>
            <a:ln w="9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12" y="1999488"/>
              <a:ext cx="1294625" cy="91439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99847" y="1994535"/>
              <a:ext cx="1304925" cy="924560"/>
            </a:xfrm>
            <a:custGeom>
              <a:avLst/>
              <a:gdLst/>
              <a:ahLst/>
              <a:cxnLst/>
              <a:rect l="l" t="t" r="r" b="b"/>
              <a:pathLst>
                <a:path w="1304925" h="924560">
                  <a:moveTo>
                    <a:pt x="0" y="0"/>
                  </a:moveTo>
                  <a:lnTo>
                    <a:pt x="1304544" y="0"/>
                  </a:lnTo>
                  <a:lnTo>
                    <a:pt x="1304544" y="924306"/>
                  </a:lnTo>
                  <a:lnTo>
                    <a:pt x="0" y="924306"/>
                  </a:lnTo>
                  <a:lnTo>
                    <a:pt x="0" y="0"/>
                  </a:lnTo>
                  <a:close/>
                </a:path>
              </a:pathLst>
            </a:custGeom>
            <a:ln w="9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4894" y="2980944"/>
              <a:ext cx="1328165" cy="93268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289941" y="2975991"/>
              <a:ext cx="1338580" cy="942975"/>
            </a:xfrm>
            <a:custGeom>
              <a:avLst/>
              <a:gdLst/>
              <a:ahLst/>
              <a:cxnLst/>
              <a:rect l="l" t="t" r="r" b="b"/>
              <a:pathLst>
                <a:path w="1338580" h="942975">
                  <a:moveTo>
                    <a:pt x="0" y="0"/>
                  </a:moveTo>
                  <a:lnTo>
                    <a:pt x="1338072" y="0"/>
                  </a:lnTo>
                  <a:lnTo>
                    <a:pt x="1338072" y="942594"/>
                  </a:lnTo>
                  <a:lnTo>
                    <a:pt x="0" y="942594"/>
                  </a:lnTo>
                  <a:lnTo>
                    <a:pt x="0" y="0"/>
                  </a:lnTo>
                  <a:close/>
                </a:path>
              </a:pathLst>
            </a:custGeom>
            <a:ln w="9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848" y="3982973"/>
              <a:ext cx="1293863" cy="83742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302895" y="3978020"/>
              <a:ext cx="1304290" cy="847725"/>
            </a:xfrm>
            <a:custGeom>
              <a:avLst/>
              <a:gdLst/>
              <a:ahLst/>
              <a:cxnLst/>
              <a:rect l="l" t="t" r="r" b="b"/>
              <a:pathLst>
                <a:path w="1304290" h="847725">
                  <a:moveTo>
                    <a:pt x="0" y="0"/>
                  </a:moveTo>
                  <a:lnTo>
                    <a:pt x="1303782" y="0"/>
                  </a:lnTo>
                  <a:lnTo>
                    <a:pt x="1303782" y="847343"/>
                  </a:lnTo>
                  <a:lnTo>
                    <a:pt x="0" y="847343"/>
                  </a:lnTo>
                  <a:lnTo>
                    <a:pt x="0" y="0"/>
                  </a:lnTo>
                  <a:close/>
                </a:path>
              </a:pathLst>
            </a:custGeom>
            <a:ln w="9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5067186" y="2890584"/>
            <a:ext cx="17024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080">
              <a:lnSpc>
                <a:spcPct val="100000"/>
              </a:lnSpc>
              <a:spcBef>
                <a:spcPts val="95"/>
              </a:spcBef>
            </a:pPr>
            <a:r>
              <a:rPr dirty="0" sz="800">
                <a:latin typeface="Arial Black"/>
                <a:cs typeface="Arial Black"/>
              </a:rPr>
              <a:t>FOUNDER</a:t>
            </a:r>
            <a:r>
              <a:rPr dirty="0" sz="800" spc="-25">
                <a:latin typeface="Arial Black"/>
                <a:cs typeface="Arial Black"/>
              </a:rPr>
              <a:t> </a:t>
            </a:r>
            <a:r>
              <a:rPr dirty="0" sz="800">
                <a:latin typeface="Arial Black"/>
                <a:cs typeface="Arial Black"/>
              </a:rPr>
              <a:t>,</a:t>
            </a:r>
            <a:r>
              <a:rPr dirty="0" sz="800" spc="-35">
                <a:latin typeface="Arial Black"/>
                <a:cs typeface="Arial Black"/>
              </a:rPr>
              <a:t> </a:t>
            </a:r>
            <a:r>
              <a:rPr dirty="0" sz="800">
                <a:latin typeface="Arial Black"/>
                <a:cs typeface="Arial Black"/>
              </a:rPr>
              <a:t>CHAIRMAN</a:t>
            </a:r>
            <a:r>
              <a:rPr dirty="0" sz="800" spc="-10">
                <a:latin typeface="Arial Black"/>
                <a:cs typeface="Arial Black"/>
              </a:rPr>
              <a:t> </a:t>
            </a:r>
            <a:r>
              <a:rPr dirty="0" sz="800">
                <a:latin typeface="Arial Black"/>
                <a:cs typeface="Arial Black"/>
              </a:rPr>
              <a:t>&amp;</a:t>
            </a:r>
            <a:r>
              <a:rPr dirty="0" sz="800" spc="-25">
                <a:latin typeface="Arial Black"/>
                <a:cs typeface="Arial Black"/>
              </a:rPr>
              <a:t> CEO </a:t>
            </a:r>
            <a:r>
              <a:rPr dirty="0" sz="800">
                <a:latin typeface="Arial Black"/>
                <a:cs typeface="Arial Black"/>
              </a:rPr>
              <a:t>ABDUL HAKIM</a:t>
            </a:r>
            <a:r>
              <a:rPr dirty="0" sz="800" spc="-25">
                <a:latin typeface="Arial Black"/>
                <a:cs typeface="Arial Black"/>
              </a:rPr>
              <a:t> </a:t>
            </a:r>
            <a:r>
              <a:rPr dirty="0" sz="800">
                <a:latin typeface="Arial Black"/>
                <a:cs typeface="Arial Black"/>
              </a:rPr>
              <a:t>M.</a:t>
            </a:r>
            <a:r>
              <a:rPr dirty="0" sz="800" spc="-25">
                <a:latin typeface="Arial Black"/>
                <a:cs typeface="Arial Black"/>
              </a:rPr>
              <a:t> </a:t>
            </a:r>
            <a:r>
              <a:rPr dirty="0" sz="800" spc="-10">
                <a:latin typeface="Arial Black"/>
                <a:cs typeface="Arial Black"/>
              </a:rPr>
              <a:t>AL-SUWAIDI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15101" y="1576329"/>
            <a:ext cx="1090930" cy="283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960"/>
              </a:lnSpc>
              <a:spcBef>
                <a:spcPts val="95"/>
              </a:spcBef>
            </a:pPr>
            <a:r>
              <a:rPr dirty="0" sz="800" spc="-125" b="1">
                <a:solidFill>
                  <a:srgbClr val="FFFFFF"/>
                </a:solidFill>
                <a:latin typeface="Verdana"/>
                <a:cs typeface="Verdana"/>
              </a:rPr>
              <a:t>SİNAN</a:t>
            </a:r>
            <a:r>
              <a:rPr dirty="0" sz="800" spc="-3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Verdana"/>
                <a:cs typeface="Verdana"/>
              </a:rPr>
              <a:t>TOPLU</a:t>
            </a:r>
            <a:endParaRPr sz="800">
              <a:latin typeface="Verdana"/>
              <a:cs typeface="Verdana"/>
            </a:endParaRPr>
          </a:p>
          <a:p>
            <a:pPr algn="ctr">
              <a:lnSpc>
                <a:spcPts val="1080"/>
              </a:lnSpc>
            </a:pPr>
            <a:r>
              <a:rPr dirty="0" sz="800" spc="-55" b="1">
                <a:solidFill>
                  <a:srgbClr val="FFFFFF"/>
                </a:solidFill>
                <a:latin typeface="Tahoma"/>
                <a:cs typeface="Tahoma"/>
              </a:rPr>
              <a:t>SEA</a:t>
            </a:r>
            <a:r>
              <a:rPr dirty="0" sz="800" spc="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b="1">
                <a:solidFill>
                  <a:srgbClr val="FFFFFF"/>
                </a:solidFill>
                <a:latin typeface="Tahoma"/>
                <a:cs typeface="Tahoma"/>
              </a:rPr>
              <a:t>CAGE</a:t>
            </a:r>
            <a:r>
              <a:rPr dirty="0" sz="8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900" spc="-60" b="1">
                <a:solidFill>
                  <a:srgbClr val="FFFFFF"/>
                </a:solidFill>
                <a:latin typeface="Tahoma"/>
                <a:cs typeface="Tahoma"/>
              </a:rPr>
              <a:t>DIRECTOR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10768" y="2664169"/>
            <a:ext cx="10782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09855">
              <a:lnSpc>
                <a:spcPct val="100000"/>
              </a:lnSpc>
              <a:spcBef>
                <a:spcPts val="95"/>
              </a:spcBef>
            </a:pPr>
            <a:r>
              <a:rPr dirty="0" sz="800" spc="-30" b="1">
                <a:solidFill>
                  <a:srgbClr val="FFFFFF"/>
                </a:solidFill>
                <a:latin typeface="Tahoma"/>
                <a:cs typeface="Tahoma"/>
              </a:rPr>
              <a:t>AHMED</a:t>
            </a:r>
            <a:r>
              <a:rPr dirty="0" sz="8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BAATOUT </a:t>
            </a:r>
            <a:r>
              <a:rPr dirty="0" sz="800" spc="-80" b="1">
                <a:solidFill>
                  <a:srgbClr val="FFFFFF"/>
                </a:solidFill>
                <a:latin typeface="Tahoma"/>
                <a:cs typeface="Tahoma"/>
              </a:rPr>
              <a:t>FEED</a:t>
            </a:r>
            <a:r>
              <a:rPr dirty="0" sz="800" spc="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80" b="1">
                <a:solidFill>
                  <a:srgbClr val="FFFFFF"/>
                </a:solidFill>
                <a:latin typeface="Tahoma"/>
                <a:cs typeface="Tahoma"/>
              </a:rPr>
              <a:t>PLANT</a:t>
            </a:r>
            <a:r>
              <a:rPr dirty="0" sz="8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70" b="1">
                <a:solidFill>
                  <a:srgbClr val="FFFFFF"/>
                </a:solidFill>
                <a:latin typeface="Tahoma"/>
                <a:cs typeface="Tahoma"/>
              </a:rPr>
              <a:t>DIRECTOR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74182" y="3587735"/>
            <a:ext cx="12420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800" spc="-45" b="1">
                <a:solidFill>
                  <a:srgbClr val="FFFFFF"/>
                </a:solidFill>
                <a:latin typeface="Tahoma"/>
                <a:cs typeface="Tahoma"/>
              </a:rPr>
              <a:t>AMIN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30" b="1">
                <a:solidFill>
                  <a:srgbClr val="FFFFFF"/>
                </a:solidFill>
                <a:latin typeface="Tahoma"/>
                <a:cs typeface="Tahoma"/>
              </a:rPr>
              <a:t>GOLPOUR</a:t>
            </a:r>
            <a:r>
              <a:rPr dirty="0" sz="8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55" b="1">
                <a:solidFill>
                  <a:srgbClr val="FFFFFF"/>
                </a:solidFill>
                <a:latin typeface="Tahoma"/>
                <a:cs typeface="Tahoma"/>
              </a:rPr>
              <a:t>DEHSARI</a:t>
            </a:r>
            <a:endParaRPr sz="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800" spc="-30" b="1">
                <a:solidFill>
                  <a:srgbClr val="FFFFFF"/>
                </a:solidFill>
                <a:latin typeface="Tahoma"/>
                <a:cs typeface="Tahoma"/>
              </a:rPr>
              <a:t>Processing</a:t>
            </a:r>
            <a:r>
              <a:rPr dirty="0" sz="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Director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44618" y="4501875"/>
            <a:ext cx="9925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" b="1">
                <a:solidFill>
                  <a:srgbClr val="FFFFFF"/>
                </a:solidFill>
                <a:latin typeface="Tahoma"/>
                <a:cs typeface="Tahoma"/>
              </a:rPr>
              <a:t>AJAYA</a:t>
            </a:r>
            <a:r>
              <a:rPr dirty="0" sz="8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50" b="1">
                <a:solidFill>
                  <a:srgbClr val="FFFFFF"/>
                </a:solidFill>
                <a:latin typeface="Tahoma"/>
                <a:cs typeface="Tahoma"/>
              </a:rPr>
              <a:t>KUMAR.</a:t>
            </a:r>
            <a:r>
              <a:rPr dirty="0" sz="800" spc="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b="1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800" spc="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25" b="1">
                <a:solidFill>
                  <a:srgbClr val="FFFFFF"/>
                </a:solidFill>
                <a:latin typeface="Tahoma"/>
                <a:cs typeface="Tahoma"/>
              </a:rPr>
              <a:t>K.</a:t>
            </a:r>
            <a:endParaRPr sz="800">
              <a:latin typeface="Tahoma"/>
              <a:cs typeface="Tahoma"/>
            </a:endParaRPr>
          </a:p>
          <a:p>
            <a:pPr marL="64769">
              <a:lnSpc>
                <a:spcPct val="100000"/>
              </a:lnSpc>
            </a:pPr>
            <a:r>
              <a:rPr dirty="0" sz="800" spc="-20" b="1">
                <a:solidFill>
                  <a:srgbClr val="FFFFFF"/>
                </a:solidFill>
                <a:latin typeface="Tahoma"/>
                <a:cs typeface="Tahoma"/>
              </a:rPr>
              <a:t>Hatchery 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Director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317627" y="1591055"/>
            <a:ext cx="11091545" cy="4262755"/>
            <a:chOff x="317627" y="1591055"/>
            <a:chExt cx="11091545" cy="4262755"/>
          </a:xfrm>
        </p:grpSpPr>
        <p:pic>
          <p:nvPicPr>
            <p:cNvPr id="24" name="object 2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34372" y="2654808"/>
              <a:ext cx="1558276" cy="1002779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34371" y="1591055"/>
              <a:ext cx="1558277" cy="101650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34371" y="3713226"/>
              <a:ext cx="1574290" cy="103327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71287" y="3459492"/>
              <a:ext cx="1883651" cy="1733536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7660" y="4929390"/>
              <a:ext cx="1283969" cy="914387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22707" y="4924425"/>
              <a:ext cx="1294130" cy="924560"/>
            </a:xfrm>
            <a:custGeom>
              <a:avLst/>
              <a:gdLst/>
              <a:ahLst/>
              <a:cxnLst/>
              <a:rect l="l" t="t" r="r" b="b"/>
              <a:pathLst>
                <a:path w="1294130" h="924560">
                  <a:moveTo>
                    <a:pt x="0" y="0"/>
                  </a:moveTo>
                  <a:lnTo>
                    <a:pt x="1293876" y="0"/>
                  </a:lnTo>
                  <a:lnTo>
                    <a:pt x="1293876" y="924306"/>
                  </a:lnTo>
                  <a:lnTo>
                    <a:pt x="0" y="924306"/>
                  </a:lnTo>
                  <a:lnTo>
                    <a:pt x="0" y="0"/>
                  </a:lnTo>
                  <a:close/>
                </a:path>
              </a:pathLst>
            </a:custGeom>
            <a:ln w="9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383993" y="5568731"/>
            <a:ext cx="10902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800" spc="-85" b="1">
                <a:solidFill>
                  <a:srgbClr val="FFFFFF"/>
                </a:solidFill>
                <a:latin typeface="Tahoma"/>
                <a:cs typeface="Tahoma"/>
              </a:rPr>
              <a:t>EFSTATHIOS</a:t>
            </a:r>
            <a:r>
              <a:rPr dirty="0" sz="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40" b="1">
                <a:solidFill>
                  <a:srgbClr val="FFFFFF"/>
                </a:solidFill>
                <a:latin typeface="Tahoma"/>
                <a:cs typeface="Tahoma"/>
              </a:rPr>
              <a:t>LAMPAKIS</a:t>
            </a:r>
            <a:endParaRPr sz="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800" spc="-114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95" b="1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dirty="0" sz="8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b="1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800" spc="1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Director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471422" y="1276350"/>
            <a:ext cx="9921240" cy="4667250"/>
            <a:chOff x="1471422" y="1276350"/>
            <a:chExt cx="9921240" cy="4667250"/>
          </a:xfrm>
        </p:grpSpPr>
        <p:pic>
          <p:nvPicPr>
            <p:cNvPr id="32" name="object 3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34372" y="4842509"/>
              <a:ext cx="1558289" cy="110107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1996" y="1276350"/>
              <a:ext cx="505967" cy="246125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71422" y="2404872"/>
              <a:ext cx="526541" cy="246125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0378" y="3352800"/>
              <a:ext cx="477773" cy="24612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82090" y="4505705"/>
              <a:ext cx="526541" cy="246125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1328" y="5524500"/>
              <a:ext cx="527303" cy="246125"/>
            </a:xfrm>
            <a:prstGeom prst="rect">
              <a:avLst/>
            </a:prstGeom>
          </p:spPr>
        </p:pic>
      </p:grpSp>
      <p:sp>
        <p:nvSpPr>
          <p:cNvPr id="38" name="object 38" descr=""/>
          <p:cNvSpPr/>
          <p:nvPr/>
        </p:nvSpPr>
        <p:spPr>
          <a:xfrm>
            <a:off x="2495930" y="2041779"/>
            <a:ext cx="1346835" cy="458470"/>
          </a:xfrm>
          <a:custGeom>
            <a:avLst/>
            <a:gdLst/>
            <a:ahLst/>
            <a:cxnLst/>
            <a:rect l="l" t="t" r="r" b="b"/>
            <a:pathLst>
              <a:path w="1346835" h="458469">
                <a:moveTo>
                  <a:pt x="1346454" y="0"/>
                </a:moveTo>
                <a:lnTo>
                  <a:pt x="0" y="0"/>
                </a:lnTo>
                <a:lnTo>
                  <a:pt x="0" y="457962"/>
                </a:lnTo>
                <a:lnTo>
                  <a:pt x="1346454" y="457962"/>
                </a:lnTo>
                <a:lnTo>
                  <a:pt x="13464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2482214" y="2639948"/>
            <a:ext cx="1363345" cy="457200"/>
          </a:xfrm>
          <a:custGeom>
            <a:avLst/>
            <a:gdLst/>
            <a:ahLst/>
            <a:cxnLst/>
            <a:rect l="l" t="t" r="r" b="b"/>
            <a:pathLst>
              <a:path w="1363345" h="457200">
                <a:moveTo>
                  <a:pt x="1363217" y="0"/>
                </a:moveTo>
                <a:lnTo>
                  <a:pt x="0" y="0"/>
                </a:lnTo>
                <a:lnTo>
                  <a:pt x="0" y="457200"/>
                </a:lnTo>
                <a:lnTo>
                  <a:pt x="1363217" y="457200"/>
                </a:lnTo>
                <a:lnTo>
                  <a:pt x="1363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0" name="object 40" descr=""/>
          <p:cNvGraphicFramePr>
            <a:graphicFrameLocks noGrp="1"/>
          </p:cNvGraphicFramePr>
          <p:nvPr/>
        </p:nvGraphicFramePr>
        <p:xfrm>
          <a:off x="1922526" y="1361694"/>
          <a:ext cx="3111500" cy="4265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6100"/>
                <a:gridCol w="1544955"/>
                <a:gridCol w="900430"/>
              </a:tblGrid>
              <a:tr h="209232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68680" marR="1341755" indent="-62865">
                        <a:lnSpc>
                          <a:spcPct val="100000"/>
                        </a:lnSpc>
                      </a:pPr>
                      <a:r>
                        <a:rPr dirty="0" sz="1100" spc="-10">
                          <a:latin typeface="Arial Black"/>
                          <a:cs typeface="Arial Black"/>
                        </a:rPr>
                        <a:t>EXTERNAL AUDITOR</a:t>
                      </a:r>
                      <a:endParaRPr sz="1100">
                        <a:latin typeface="Arial Black"/>
                        <a:cs typeface="Arial Black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62330" marR="1366520" indent="-431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10">
                          <a:latin typeface="Arial Black"/>
                          <a:cs typeface="Arial Black"/>
                        </a:rPr>
                        <a:t>INTERNAL AUDITOR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B="0" marT="0">
                    <a:lnL w="5715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73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06045" marR="132080" indent="-1270">
                        <a:lnSpc>
                          <a:spcPct val="100000"/>
                        </a:lnSpc>
                      </a:pPr>
                      <a:r>
                        <a:rPr dirty="0" sz="800" spc="-7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ABDELKAFI</a:t>
                      </a:r>
                      <a:r>
                        <a:rPr dirty="0" sz="800" spc="8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HOUSSEM </a:t>
                      </a:r>
                      <a:r>
                        <a:rPr dirty="0" sz="800" spc="-7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CHIEF</a:t>
                      </a:r>
                      <a:r>
                        <a:rPr dirty="0" sz="800" spc="2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5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OPERATING</a:t>
                      </a:r>
                      <a:r>
                        <a:rPr dirty="0" sz="800" spc="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5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OFFICER</a:t>
                      </a:r>
                      <a:r>
                        <a:rPr dirty="0" sz="800" spc="3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COO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6352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092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571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  <a:tr h="102743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1" name="object 41" descr=""/>
          <p:cNvSpPr txBox="1"/>
          <p:nvPr/>
        </p:nvSpPr>
        <p:spPr>
          <a:xfrm>
            <a:off x="7416927" y="2227707"/>
            <a:ext cx="1362710" cy="4584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2550" rIns="0" bIns="0" rtlCol="0" vert="horz">
            <a:spAutoFit/>
          </a:bodyPr>
          <a:lstStyle/>
          <a:p>
            <a:pPr marL="459740" marR="302260" indent="-150495">
              <a:lnSpc>
                <a:spcPct val="100000"/>
              </a:lnSpc>
              <a:spcBef>
                <a:spcPts val="650"/>
              </a:spcBef>
            </a:pPr>
            <a:r>
              <a:rPr dirty="0" sz="1100" spc="-10">
                <a:latin typeface="Arial Black"/>
                <a:cs typeface="Arial Black"/>
              </a:rPr>
              <a:t>SUPPORT </a:t>
            </a:r>
            <a:r>
              <a:rPr dirty="0" sz="1100" spc="-20">
                <a:latin typeface="Arial Black"/>
                <a:cs typeface="Arial Black"/>
              </a:rPr>
              <a:t>TEAM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9980676" y="2145029"/>
            <a:ext cx="1239520" cy="534670"/>
            <a:chOff x="9980676" y="2145029"/>
            <a:chExt cx="1239520" cy="534670"/>
          </a:xfrm>
        </p:grpSpPr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43744" y="2145029"/>
              <a:ext cx="912875" cy="259841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80676" y="2282190"/>
              <a:ext cx="1239011" cy="25984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422636" y="2419349"/>
              <a:ext cx="387857" cy="259841"/>
            </a:xfrm>
            <a:prstGeom prst="rect">
              <a:avLst/>
            </a:prstGeom>
          </p:spPr>
        </p:pic>
      </p:grpSp>
      <p:graphicFrame>
        <p:nvGraphicFramePr>
          <p:cNvPr id="46" name="object 46" descr=""/>
          <p:cNvGraphicFramePr>
            <a:graphicFrameLocks noGrp="1"/>
          </p:cNvGraphicFramePr>
          <p:nvPr/>
        </p:nvGraphicFramePr>
        <p:xfrm>
          <a:off x="9824466" y="1581150"/>
          <a:ext cx="1654810" cy="3164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8450"/>
              </a:tblGrid>
              <a:tr h="1044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223520" marR="253365" indent="-1270">
                        <a:lnSpc>
                          <a:spcPct val="100000"/>
                        </a:lnSpc>
                      </a:pPr>
                      <a:r>
                        <a:rPr dirty="0" sz="9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ANJU</a:t>
                      </a:r>
                      <a:r>
                        <a:rPr dirty="0" sz="900" spc="-3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MENON 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HUMAN</a:t>
                      </a:r>
                      <a:r>
                        <a:rPr dirty="0" sz="900" spc="-3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7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RESOURCES</a:t>
                      </a:r>
                      <a:r>
                        <a:rPr dirty="0" sz="900" spc="-2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(HR)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34290" marR="27940">
                        <a:lnSpc>
                          <a:spcPct val="100000"/>
                        </a:lnSpc>
                      </a:pPr>
                      <a:r>
                        <a:rPr dirty="0" sz="900" spc="-4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AHMED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6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KHALIFA</a:t>
                      </a:r>
                      <a:r>
                        <a:rPr dirty="0" sz="900" spc="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6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MIRGHANI </a:t>
                      </a:r>
                      <a:r>
                        <a:rPr dirty="0" sz="900" spc="-7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CHIEF</a:t>
                      </a:r>
                      <a:r>
                        <a:rPr dirty="0" sz="900" spc="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6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MARKETING</a:t>
                      </a:r>
                      <a:r>
                        <a:rPr dirty="0" sz="900" spc="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3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OFFICER </a:t>
                      </a:r>
                      <a:r>
                        <a:rPr dirty="0" sz="900" spc="3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CMO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065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32080" marR="1308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ESSAM</a:t>
                      </a:r>
                      <a:r>
                        <a:rPr dirty="0" sz="900" spc="-1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4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AHMED</a:t>
                      </a:r>
                      <a:r>
                        <a:rPr dirty="0" sz="9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SALAMA </a:t>
                      </a:r>
                      <a:r>
                        <a:rPr dirty="0" sz="900" spc="-7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CHIEF</a:t>
                      </a:r>
                      <a:r>
                        <a:rPr dirty="0" sz="900" spc="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9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SUPPORT</a:t>
                      </a:r>
                      <a:r>
                        <a:rPr dirty="0" sz="900" spc="-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7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OFFICER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CSO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7" name="object 47" descr=""/>
          <p:cNvSpPr txBox="1"/>
          <p:nvPr/>
        </p:nvSpPr>
        <p:spPr>
          <a:xfrm>
            <a:off x="9829418" y="4837557"/>
            <a:ext cx="1568450" cy="1111250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800">
              <a:latin typeface="Times New Roman"/>
              <a:cs typeface="Times New Roman"/>
            </a:endParaRPr>
          </a:p>
          <a:p>
            <a:pPr marL="130810" marR="146050" indent="189230">
              <a:lnSpc>
                <a:spcPct val="78900"/>
              </a:lnSpc>
              <a:spcBef>
                <a:spcPts val="5"/>
              </a:spcBef>
            </a:pPr>
            <a:r>
              <a:rPr dirty="0" sz="800" b="1">
                <a:solidFill>
                  <a:srgbClr val="FFFFFF"/>
                </a:solidFill>
                <a:latin typeface="Tahoma"/>
                <a:cs typeface="Tahoma"/>
              </a:rPr>
              <a:t>Mohamed</a:t>
            </a:r>
            <a:r>
              <a:rPr dirty="0" sz="800" spc="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Jawhar Chief</a:t>
            </a:r>
            <a:r>
              <a:rPr dirty="0" sz="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spc="-20" b="1">
                <a:solidFill>
                  <a:srgbClr val="FFFFFF"/>
                </a:solidFill>
                <a:latin typeface="Tahoma"/>
                <a:cs typeface="Tahoma"/>
              </a:rPr>
              <a:t>Financial</a:t>
            </a:r>
            <a:r>
              <a:rPr dirty="0" sz="8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800" b="1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dirty="0" sz="800" spc="-30" b="1">
                <a:solidFill>
                  <a:srgbClr val="FFFFFF"/>
                </a:solidFill>
                <a:latin typeface="Tahoma"/>
                <a:cs typeface="Tahoma"/>
              </a:rPr>
              <a:t>officer</a:t>
            </a:r>
            <a:endParaRPr sz="800">
              <a:latin typeface="Tahoma"/>
              <a:cs typeface="Tahoma"/>
            </a:endParaRPr>
          </a:p>
          <a:p>
            <a:pPr algn="ctr" marR="13970">
              <a:lnSpc>
                <a:spcPct val="100000"/>
              </a:lnSpc>
            </a:pPr>
            <a:r>
              <a:rPr dirty="0" sz="800" spc="-25" b="1">
                <a:solidFill>
                  <a:srgbClr val="FFFFFF"/>
                </a:solidFill>
                <a:latin typeface="Tahoma"/>
                <a:cs typeface="Tahoma"/>
              </a:rPr>
              <a:t>CFO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48" name="object 48" descr=""/>
          <p:cNvGrpSpPr/>
          <p:nvPr/>
        </p:nvGrpSpPr>
        <p:grpSpPr>
          <a:xfrm>
            <a:off x="4946141" y="2079114"/>
            <a:ext cx="4904105" cy="3380740"/>
            <a:chOff x="4946141" y="2079114"/>
            <a:chExt cx="4904105" cy="3380740"/>
          </a:xfrm>
        </p:grpSpPr>
        <p:sp>
          <p:nvSpPr>
            <p:cNvPr id="49" name="object 49" descr=""/>
            <p:cNvSpPr/>
            <p:nvPr/>
          </p:nvSpPr>
          <p:spPr>
            <a:xfrm>
              <a:off x="9544430" y="2117216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773462" y="207911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9544430" y="3156584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4" h="0">
                  <a:moveTo>
                    <a:pt x="0" y="0"/>
                  </a:moveTo>
                  <a:lnTo>
                    <a:pt x="230403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9762141" y="311848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9544430" y="4233290"/>
              <a:ext cx="225425" cy="0"/>
            </a:xfrm>
            <a:custGeom>
              <a:avLst/>
              <a:gdLst/>
              <a:ahLst/>
              <a:cxnLst/>
              <a:rect l="l" t="t" r="r" b="b"/>
              <a:pathLst>
                <a:path w="225425" h="0">
                  <a:moveTo>
                    <a:pt x="0" y="0"/>
                  </a:moveTo>
                  <a:lnTo>
                    <a:pt x="224815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756546" y="419518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526904" y="5421248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 h="0">
                  <a:moveTo>
                    <a:pt x="0" y="0"/>
                  </a:moveTo>
                  <a:lnTo>
                    <a:pt x="24173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755936" y="538314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526903" y="2117216"/>
              <a:ext cx="17145" cy="3304540"/>
            </a:xfrm>
            <a:custGeom>
              <a:avLst/>
              <a:gdLst/>
              <a:ahLst/>
              <a:cxnLst/>
              <a:rect l="l" t="t" r="r" b="b"/>
              <a:pathLst>
                <a:path w="17145" h="3304540">
                  <a:moveTo>
                    <a:pt x="16916" y="0"/>
                  </a:moveTo>
                  <a:lnTo>
                    <a:pt x="0" y="3304095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46141" y="4589526"/>
              <a:ext cx="1803653" cy="302513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71922" y="4749545"/>
              <a:ext cx="710945" cy="302513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86172" y="4909565"/>
              <a:ext cx="685799" cy="302513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89092" y="4909565"/>
              <a:ext cx="238505" cy="302513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44718" y="4909565"/>
              <a:ext cx="723899" cy="302513"/>
            </a:xfrm>
            <a:prstGeom prst="rect">
              <a:avLst/>
            </a:prstGeom>
          </p:spPr>
        </p:pic>
      </p:grpSp>
      <p:sp>
        <p:nvSpPr>
          <p:cNvPr id="63" name="object 63" descr=""/>
          <p:cNvSpPr txBox="1"/>
          <p:nvPr/>
        </p:nvSpPr>
        <p:spPr>
          <a:xfrm>
            <a:off x="5017866" y="4618566"/>
            <a:ext cx="1605280" cy="5054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50" spc="-114" b="1">
                <a:latin typeface="Tahoma"/>
                <a:cs typeface="Tahoma"/>
              </a:rPr>
              <a:t>DEPUTY</a:t>
            </a:r>
            <a:r>
              <a:rPr dirty="0" sz="1050" spc="20" b="1">
                <a:latin typeface="Tahoma"/>
                <a:cs typeface="Tahoma"/>
              </a:rPr>
              <a:t> </a:t>
            </a:r>
            <a:r>
              <a:rPr dirty="0" sz="1050" spc="-90" b="1">
                <a:latin typeface="Tahoma"/>
                <a:cs typeface="Tahoma"/>
              </a:rPr>
              <a:t>CHIEF</a:t>
            </a:r>
            <a:r>
              <a:rPr dirty="0" sz="1050" spc="40" b="1">
                <a:latin typeface="Tahoma"/>
                <a:cs typeface="Tahoma"/>
              </a:rPr>
              <a:t> </a:t>
            </a:r>
            <a:r>
              <a:rPr dirty="0" sz="1050" spc="-85" b="1">
                <a:latin typeface="Tahoma"/>
                <a:cs typeface="Tahoma"/>
              </a:rPr>
              <a:t>EXECUTIVE </a:t>
            </a:r>
            <a:r>
              <a:rPr dirty="0" sz="1050" spc="-10" b="1">
                <a:latin typeface="Tahoma"/>
                <a:cs typeface="Tahoma"/>
              </a:rPr>
              <a:t>OFFICER</a:t>
            </a:r>
            <a:endParaRPr sz="10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050" spc="-75" b="1">
                <a:latin typeface="Tahoma"/>
                <a:cs typeface="Tahoma"/>
              </a:rPr>
              <a:t>ESSA</a:t>
            </a:r>
            <a:r>
              <a:rPr dirty="0" sz="1050" spc="30" b="1">
                <a:latin typeface="Tahoma"/>
                <a:cs typeface="Tahoma"/>
              </a:rPr>
              <a:t> </a:t>
            </a:r>
            <a:r>
              <a:rPr dirty="0" sz="1050" spc="-50" b="1">
                <a:latin typeface="Tahoma"/>
                <a:cs typeface="Tahoma"/>
              </a:rPr>
              <a:t>AL-</a:t>
            </a:r>
            <a:r>
              <a:rPr dirty="0" sz="1050" spc="-10" b="1">
                <a:latin typeface="Tahoma"/>
                <a:cs typeface="Tahoma"/>
              </a:rPr>
              <a:t>SUWAIDI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64" name="object 64" descr=""/>
          <p:cNvGrpSpPr/>
          <p:nvPr/>
        </p:nvGrpSpPr>
        <p:grpSpPr>
          <a:xfrm>
            <a:off x="3859148" y="2274186"/>
            <a:ext cx="969010" cy="76200"/>
            <a:chOff x="3859148" y="2274186"/>
            <a:chExt cx="969010" cy="76200"/>
          </a:xfrm>
        </p:grpSpPr>
        <p:sp>
          <p:nvSpPr>
            <p:cNvPr id="65" name="object 65" descr=""/>
            <p:cNvSpPr/>
            <p:nvPr/>
          </p:nvSpPr>
          <p:spPr>
            <a:xfrm>
              <a:off x="3859148" y="2312288"/>
              <a:ext cx="905510" cy="0"/>
            </a:xfrm>
            <a:custGeom>
              <a:avLst/>
              <a:gdLst/>
              <a:ahLst/>
              <a:cxnLst/>
              <a:rect l="l" t="t" r="r" b="b"/>
              <a:pathLst>
                <a:path w="905510" h="0">
                  <a:moveTo>
                    <a:pt x="0" y="0"/>
                  </a:moveTo>
                  <a:lnTo>
                    <a:pt x="904925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4751370" y="227418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" name="object 67" descr=""/>
          <p:cNvGrpSpPr/>
          <p:nvPr/>
        </p:nvGrpSpPr>
        <p:grpSpPr>
          <a:xfrm>
            <a:off x="3859148" y="2825874"/>
            <a:ext cx="969010" cy="76200"/>
            <a:chOff x="3859148" y="2825874"/>
            <a:chExt cx="969010" cy="76200"/>
          </a:xfrm>
        </p:grpSpPr>
        <p:sp>
          <p:nvSpPr>
            <p:cNvPr id="68" name="object 68" descr=""/>
            <p:cNvSpPr/>
            <p:nvPr/>
          </p:nvSpPr>
          <p:spPr>
            <a:xfrm>
              <a:off x="3859148" y="2863976"/>
              <a:ext cx="905510" cy="0"/>
            </a:xfrm>
            <a:custGeom>
              <a:avLst/>
              <a:gdLst/>
              <a:ahLst/>
              <a:cxnLst/>
              <a:rect l="l" t="t" r="r" b="b"/>
              <a:pathLst>
                <a:path w="905510" h="0">
                  <a:moveTo>
                    <a:pt x="0" y="0"/>
                  </a:moveTo>
                  <a:lnTo>
                    <a:pt x="904925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4751370" y="282587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0" name="object 70" descr=""/>
          <p:cNvGrpSpPr/>
          <p:nvPr/>
        </p:nvGrpSpPr>
        <p:grpSpPr>
          <a:xfrm>
            <a:off x="4922820" y="193547"/>
            <a:ext cx="6990715" cy="6614795"/>
            <a:chOff x="4922820" y="193547"/>
            <a:chExt cx="6990715" cy="6614795"/>
          </a:xfrm>
        </p:grpSpPr>
        <p:sp>
          <p:nvSpPr>
            <p:cNvPr id="71" name="object 71" descr=""/>
            <p:cNvSpPr/>
            <p:nvPr/>
          </p:nvSpPr>
          <p:spPr>
            <a:xfrm>
              <a:off x="4922820" y="425386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6909683" y="4352060"/>
              <a:ext cx="2609850" cy="27305"/>
            </a:xfrm>
            <a:custGeom>
              <a:avLst/>
              <a:gdLst/>
              <a:ahLst/>
              <a:cxnLst/>
              <a:rect l="l" t="t" r="r" b="b"/>
              <a:pathLst>
                <a:path w="2609850" h="27304">
                  <a:moveTo>
                    <a:pt x="2609316" y="26873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6846183" y="4314087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4" h="76200">
                  <a:moveTo>
                    <a:pt x="76593" y="0"/>
                  </a:moveTo>
                  <a:lnTo>
                    <a:pt x="0" y="37312"/>
                  </a:lnTo>
                  <a:lnTo>
                    <a:pt x="75806" y="76199"/>
                  </a:lnTo>
                  <a:lnTo>
                    <a:pt x="76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5913500" y="3319908"/>
              <a:ext cx="0" cy="140970"/>
            </a:xfrm>
            <a:custGeom>
              <a:avLst/>
              <a:gdLst/>
              <a:ahLst/>
              <a:cxnLst/>
              <a:rect l="l" t="t" r="r" b="b"/>
              <a:pathLst>
                <a:path w="0" h="140970">
                  <a:moveTo>
                    <a:pt x="0" y="14044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5875404" y="325640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098154" y="2685668"/>
              <a:ext cx="0" cy="1693545"/>
            </a:xfrm>
            <a:custGeom>
              <a:avLst/>
              <a:gdLst/>
              <a:ahLst/>
              <a:cxnLst/>
              <a:rect l="l" t="t" r="r" b="b"/>
              <a:pathLst>
                <a:path w="0" h="1693545">
                  <a:moveTo>
                    <a:pt x="0" y="0"/>
                  </a:moveTo>
                  <a:lnTo>
                    <a:pt x="0" y="169324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1481053" y="193547"/>
              <a:ext cx="432434" cy="391795"/>
            </a:xfrm>
            <a:custGeom>
              <a:avLst/>
              <a:gdLst/>
              <a:ahLst/>
              <a:cxnLst/>
              <a:rect l="l" t="t" r="r" b="b"/>
              <a:pathLst>
                <a:path w="432434" h="391795">
                  <a:moveTo>
                    <a:pt x="432053" y="0"/>
                  </a:moveTo>
                  <a:lnTo>
                    <a:pt x="0" y="0"/>
                  </a:lnTo>
                  <a:lnTo>
                    <a:pt x="0" y="391667"/>
                  </a:lnTo>
                  <a:lnTo>
                    <a:pt x="432053" y="391667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1697842" y="2492121"/>
              <a:ext cx="0" cy="4316095"/>
            </a:xfrm>
            <a:custGeom>
              <a:avLst/>
              <a:gdLst/>
              <a:ahLst/>
              <a:cxnLst/>
              <a:rect l="l" t="t" r="r" b="b"/>
              <a:pathLst>
                <a:path w="0" h="4316095">
                  <a:moveTo>
                    <a:pt x="0" y="0"/>
                  </a:moveTo>
                  <a:lnTo>
                    <a:pt x="0" y="43159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solidFill>
                  <a:srgbClr val="FFFFFF"/>
                </a:solidFill>
                <a:latin typeface="Cambria"/>
                <a:cs typeface="Cambria"/>
              </a:rPr>
              <a:t>202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FFC000"/>
                </a:solidFill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0" y="1214627"/>
              <a:ext cx="182880" cy="5643880"/>
            </a:xfrm>
            <a:custGeom>
              <a:avLst/>
              <a:gdLst/>
              <a:ahLst/>
              <a:cxnLst/>
              <a:rect l="l" t="t" r="r" b="b"/>
              <a:pathLst>
                <a:path w="182880" h="5643880">
                  <a:moveTo>
                    <a:pt x="0" y="5643372"/>
                  </a:moveTo>
                  <a:lnTo>
                    <a:pt x="182880" y="5643372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5643372"/>
                  </a:lnTo>
                  <a:close/>
                </a:path>
              </a:pathLst>
            </a:custGeom>
            <a:solidFill>
              <a:srgbClr val="2D52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12192000" cy="1214755"/>
            </a:xfrm>
            <a:custGeom>
              <a:avLst/>
              <a:gdLst/>
              <a:ahLst/>
              <a:cxnLst/>
              <a:rect l="l" t="t" r="r" b="b"/>
              <a:pathLst>
                <a:path w="12192000" h="1214755">
                  <a:moveTo>
                    <a:pt x="12192000" y="0"/>
                  </a:moveTo>
                  <a:lnTo>
                    <a:pt x="0" y="0"/>
                  </a:lnTo>
                  <a:lnTo>
                    <a:pt x="0" y="1214627"/>
                  </a:lnTo>
                  <a:lnTo>
                    <a:pt x="12192000" y="121462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9539" y="0"/>
              <a:ext cx="2749550" cy="1365250"/>
            </a:xfrm>
            <a:custGeom>
              <a:avLst/>
              <a:gdLst/>
              <a:ahLst/>
              <a:cxnLst/>
              <a:rect l="l" t="t" r="r" b="b"/>
              <a:pathLst>
                <a:path w="2749550" h="1365250">
                  <a:moveTo>
                    <a:pt x="2749296" y="0"/>
                  </a:moveTo>
                  <a:lnTo>
                    <a:pt x="0" y="0"/>
                  </a:lnTo>
                  <a:lnTo>
                    <a:pt x="6565" y="130124"/>
                  </a:lnTo>
                  <a:lnTo>
                    <a:pt x="12310" y="178253"/>
                  </a:lnTo>
                  <a:lnTo>
                    <a:pt x="19696" y="225859"/>
                  </a:lnTo>
                  <a:lnTo>
                    <a:pt x="28696" y="272912"/>
                  </a:lnTo>
                  <a:lnTo>
                    <a:pt x="39280" y="319383"/>
                  </a:lnTo>
                  <a:lnTo>
                    <a:pt x="51418" y="365242"/>
                  </a:lnTo>
                  <a:lnTo>
                    <a:pt x="65081" y="410460"/>
                  </a:lnTo>
                  <a:lnTo>
                    <a:pt x="80241" y="455008"/>
                  </a:lnTo>
                  <a:lnTo>
                    <a:pt x="96866" y="498856"/>
                  </a:lnTo>
                  <a:lnTo>
                    <a:pt x="114929" y="541975"/>
                  </a:lnTo>
                  <a:lnTo>
                    <a:pt x="134400" y="584336"/>
                  </a:lnTo>
                  <a:lnTo>
                    <a:pt x="155249" y="625908"/>
                  </a:lnTo>
                  <a:lnTo>
                    <a:pt x="177447" y="666664"/>
                  </a:lnTo>
                  <a:lnTo>
                    <a:pt x="200965" y="706574"/>
                  </a:lnTo>
                  <a:lnTo>
                    <a:pt x="225773" y="745607"/>
                  </a:lnTo>
                  <a:lnTo>
                    <a:pt x="251842" y="783736"/>
                  </a:lnTo>
                  <a:lnTo>
                    <a:pt x="279143" y="820930"/>
                  </a:lnTo>
                  <a:lnTo>
                    <a:pt x="307647" y="857161"/>
                  </a:lnTo>
                  <a:lnTo>
                    <a:pt x="337323" y="892398"/>
                  </a:lnTo>
                  <a:lnTo>
                    <a:pt x="368143" y="926613"/>
                  </a:lnTo>
                  <a:lnTo>
                    <a:pt x="400078" y="959776"/>
                  </a:lnTo>
                  <a:lnTo>
                    <a:pt x="433097" y="991858"/>
                  </a:lnTo>
                  <a:lnTo>
                    <a:pt x="467173" y="1022829"/>
                  </a:lnTo>
                  <a:lnTo>
                    <a:pt x="502274" y="1052661"/>
                  </a:lnTo>
                  <a:lnTo>
                    <a:pt x="538373" y="1081323"/>
                  </a:lnTo>
                  <a:lnTo>
                    <a:pt x="575439" y="1108787"/>
                  </a:lnTo>
                  <a:lnTo>
                    <a:pt x="613444" y="1135023"/>
                  </a:lnTo>
                  <a:lnTo>
                    <a:pt x="652357" y="1160002"/>
                  </a:lnTo>
                  <a:lnTo>
                    <a:pt x="692150" y="1183694"/>
                  </a:lnTo>
                  <a:lnTo>
                    <a:pt x="732793" y="1206071"/>
                  </a:lnTo>
                  <a:lnTo>
                    <a:pt x="774258" y="1227102"/>
                  </a:lnTo>
                  <a:lnTo>
                    <a:pt x="816514" y="1246759"/>
                  </a:lnTo>
                  <a:lnTo>
                    <a:pt x="859532" y="1265011"/>
                  </a:lnTo>
                  <a:lnTo>
                    <a:pt x="903283" y="1281831"/>
                  </a:lnTo>
                  <a:lnTo>
                    <a:pt x="947737" y="1297188"/>
                  </a:lnTo>
                  <a:lnTo>
                    <a:pt x="992866" y="1311053"/>
                  </a:lnTo>
                  <a:lnTo>
                    <a:pt x="1038640" y="1323396"/>
                  </a:lnTo>
                  <a:lnTo>
                    <a:pt x="1085029" y="1334189"/>
                  </a:lnTo>
                  <a:lnTo>
                    <a:pt x="1132005" y="1343403"/>
                  </a:lnTo>
                  <a:lnTo>
                    <a:pt x="1179537" y="1351006"/>
                  </a:lnTo>
                  <a:lnTo>
                    <a:pt x="1227597" y="1356971"/>
                  </a:lnTo>
                  <a:lnTo>
                    <a:pt x="1276155" y="1361269"/>
                  </a:lnTo>
                  <a:lnTo>
                    <a:pt x="1325181" y="1363868"/>
                  </a:lnTo>
                  <a:lnTo>
                    <a:pt x="1374648" y="1364742"/>
                  </a:lnTo>
                  <a:lnTo>
                    <a:pt x="1424114" y="1363868"/>
                  </a:lnTo>
                  <a:lnTo>
                    <a:pt x="1473140" y="1361269"/>
                  </a:lnTo>
                  <a:lnTo>
                    <a:pt x="1521698" y="1356971"/>
                  </a:lnTo>
                  <a:lnTo>
                    <a:pt x="1569758" y="1351006"/>
                  </a:lnTo>
                  <a:lnTo>
                    <a:pt x="1617290" y="1343403"/>
                  </a:lnTo>
                  <a:lnTo>
                    <a:pt x="1664266" y="1334189"/>
                  </a:lnTo>
                  <a:lnTo>
                    <a:pt x="1710655" y="1323396"/>
                  </a:lnTo>
                  <a:lnTo>
                    <a:pt x="1756429" y="1311053"/>
                  </a:lnTo>
                  <a:lnTo>
                    <a:pt x="1801558" y="1297188"/>
                  </a:lnTo>
                  <a:lnTo>
                    <a:pt x="1846012" y="1281831"/>
                  </a:lnTo>
                  <a:lnTo>
                    <a:pt x="1889763" y="1265011"/>
                  </a:lnTo>
                  <a:lnTo>
                    <a:pt x="1932781" y="1246759"/>
                  </a:lnTo>
                  <a:lnTo>
                    <a:pt x="1975037" y="1227102"/>
                  </a:lnTo>
                  <a:lnTo>
                    <a:pt x="2016502" y="1206071"/>
                  </a:lnTo>
                  <a:lnTo>
                    <a:pt x="2057145" y="1183694"/>
                  </a:lnTo>
                  <a:lnTo>
                    <a:pt x="2096938" y="1160002"/>
                  </a:lnTo>
                  <a:lnTo>
                    <a:pt x="2135851" y="1135023"/>
                  </a:lnTo>
                  <a:lnTo>
                    <a:pt x="2173856" y="1108787"/>
                  </a:lnTo>
                  <a:lnTo>
                    <a:pt x="2210922" y="1081323"/>
                  </a:lnTo>
                  <a:lnTo>
                    <a:pt x="2247021" y="1052661"/>
                  </a:lnTo>
                  <a:lnTo>
                    <a:pt x="2282122" y="1022829"/>
                  </a:lnTo>
                  <a:lnTo>
                    <a:pt x="2316198" y="991858"/>
                  </a:lnTo>
                  <a:lnTo>
                    <a:pt x="2349217" y="959776"/>
                  </a:lnTo>
                  <a:lnTo>
                    <a:pt x="2381152" y="926613"/>
                  </a:lnTo>
                  <a:lnTo>
                    <a:pt x="2411972" y="892398"/>
                  </a:lnTo>
                  <a:lnTo>
                    <a:pt x="2441648" y="857161"/>
                  </a:lnTo>
                  <a:lnTo>
                    <a:pt x="2470152" y="820930"/>
                  </a:lnTo>
                  <a:lnTo>
                    <a:pt x="2497453" y="783736"/>
                  </a:lnTo>
                  <a:lnTo>
                    <a:pt x="2523522" y="745607"/>
                  </a:lnTo>
                  <a:lnTo>
                    <a:pt x="2548330" y="706574"/>
                  </a:lnTo>
                  <a:lnTo>
                    <a:pt x="2571848" y="666664"/>
                  </a:lnTo>
                  <a:lnTo>
                    <a:pt x="2594046" y="625908"/>
                  </a:lnTo>
                  <a:lnTo>
                    <a:pt x="2614895" y="584336"/>
                  </a:lnTo>
                  <a:lnTo>
                    <a:pt x="2634366" y="541975"/>
                  </a:lnTo>
                  <a:lnTo>
                    <a:pt x="2652429" y="498856"/>
                  </a:lnTo>
                  <a:lnTo>
                    <a:pt x="2669054" y="455008"/>
                  </a:lnTo>
                  <a:lnTo>
                    <a:pt x="2684214" y="410460"/>
                  </a:lnTo>
                  <a:lnTo>
                    <a:pt x="2697877" y="365242"/>
                  </a:lnTo>
                  <a:lnTo>
                    <a:pt x="2710015" y="319383"/>
                  </a:lnTo>
                  <a:lnTo>
                    <a:pt x="2720599" y="272912"/>
                  </a:lnTo>
                  <a:lnTo>
                    <a:pt x="2729599" y="225859"/>
                  </a:lnTo>
                  <a:lnTo>
                    <a:pt x="2736985" y="178253"/>
                  </a:lnTo>
                  <a:lnTo>
                    <a:pt x="2742730" y="130124"/>
                  </a:lnTo>
                  <a:lnTo>
                    <a:pt x="2749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1817" y="339852"/>
              <a:ext cx="5967221" cy="607923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1065" y="419100"/>
              <a:ext cx="5737097" cy="584911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452490" y="390525"/>
              <a:ext cx="5794375" cy="5906770"/>
            </a:xfrm>
            <a:custGeom>
              <a:avLst/>
              <a:gdLst/>
              <a:ahLst/>
              <a:cxnLst/>
              <a:rect l="l" t="t" r="r" b="b"/>
              <a:pathLst>
                <a:path w="5794375" h="5906770">
                  <a:moveTo>
                    <a:pt x="0" y="0"/>
                  </a:moveTo>
                  <a:lnTo>
                    <a:pt x="5794247" y="0"/>
                  </a:lnTo>
                  <a:lnTo>
                    <a:pt x="5794247" y="5906262"/>
                  </a:lnTo>
                  <a:lnTo>
                    <a:pt x="0" y="5906262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9755" y="1734312"/>
              <a:ext cx="635507" cy="50672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489572" y="1756030"/>
              <a:ext cx="516255" cy="387350"/>
            </a:xfrm>
            <a:custGeom>
              <a:avLst/>
              <a:gdLst/>
              <a:ahLst/>
              <a:cxnLst/>
              <a:rect l="l" t="t" r="r" b="b"/>
              <a:pathLst>
                <a:path w="516254" h="387350">
                  <a:moveTo>
                    <a:pt x="451358" y="0"/>
                  </a:moveTo>
                  <a:lnTo>
                    <a:pt x="64516" y="0"/>
                  </a:lnTo>
                  <a:lnTo>
                    <a:pt x="39401" y="5069"/>
                  </a:lnTo>
                  <a:lnTo>
                    <a:pt x="18894" y="18894"/>
                  </a:lnTo>
                  <a:lnTo>
                    <a:pt x="5069" y="39401"/>
                  </a:lnTo>
                  <a:lnTo>
                    <a:pt x="0" y="64515"/>
                  </a:lnTo>
                  <a:lnTo>
                    <a:pt x="0" y="322579"/>
                  </a:lnTo>
                  <a:lnTo>
                    <a:pt x="5069" y="347689"/>
                  </a:lnTo>
                  <a:lnTo>
                    <a:pt x="18894" y="368196"/>
                  </a:lnTo>
                  <a:lnTo>
                    <a:pt x="39401" y="382024"/>
                  </a:lnTo>
                  <a:lnTo>
                    <a:pt x="64516" y="387095"/>
                  </a:lnTo>
                  <a:lnTo>
                    <a:pt x="451358" y="387095"/>
                  </a:lnTo>
                  <a:lnTo>
                    <a:pt x="476472" y="382024"/>
                  </a:lnTo>
                  <a:lnTo>
                    <a:pt x="496979" y="368196"/>
                  </a:lnTo>
                  <a:lnTo>
                    <a:pt x="510804" y="347689"/>
                  </a:lnTo>
                  <a:lnTo>
                    <a:pt x="515873" y="322579"/>
                  </a:lnTo>
                  <a:lnTo>
                    <a:pt x="515873" y="64515"/>
                  </a:lnTo>
                  <a:lnTo>
                    <a:pt x="510804" y="39401"/>
                  </a:lnTo>
                  <a:lnTo>
                    <a:pt x="496979" y="18894"/>
                  </a:lnTo>
                  <a:lnTo>
                    <a:pt x="476472" y="5069"/>
                  </a:lnTo>
                  <a:lnTo>
                    <a:pt x="451358" y="0"/>
                  </a:lnTo>
                  <a:close/>
                </a:path>
              </a:pathLst>
            </a:custGeom>
            <a:solidFill>
              <a:srgbClr val="136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489572" y="1756030"/>
              <a:ext cx="516255" cy="387350"/>
            </a:xfrm>
            <a:custGeom>
              <a:avLst/>
              <a:gdLst/>
              <a:ahLst/>
              <a:cxnLst/>
              <a:rect l="l" t="t" r="r" b="b"/>
              <a:pathLst>
                <a:path w="516254" h="387350">
                  <a:moveTo>
                    <a:pt x="0" y="64515"/>
                  </a:moveTo>
                  <a:lnTo>
                    <a:pt x="5069" y="39401"/>
                  </a:lnTo>
                  <a:lnTo>
                    <a:pt x="18894" y="18894"/>
                  </a:lnTo>
                  <a:lnTo>
                    <a:pt x="39401" y="5069"/>
                  </a:lnTo>
                  <a:lnTo>
                    <a:pt x="64516" y="0"/>
                  </a:lnTo>
                  <a:lnTo>
                    <a:pt x="451358" y="0"/>
                  </a:lnTo>
                  <a:lnTo>
                    <a:pt x="476472" y="5069"/>
                  </a:lnTo>
                  <a:lnTo>
                    <a:pt x="496979" y="18894"/>
                  </a:lnTo>
                  <a:lnTo>
                    <a:pt x="510804" y="39401"/>
                  </a:lnTo>
                  <a:lnTo>
                    <a:pt x="515873" y="64515"/>
                  </a:lnTo>
                  <a:lnTo>
                    <a:pt x="515873" y="322579"/>
                  </a:lnTo>
                  <a:lnTo>
                    <a:pt x="510804" y="347689"/>
                  </a:lnTo>
                  <a:lnTo>
                    <a:pt x="496979" y="368196"/>
                  </a:lnTo>
                  <a:lnTo>
                    <a:pt x="476472" y="382024"/>
                  </a:lnTo>
                  <a:lnTo>
                    <a:pt x="451358" y="387095"/>
                  </a:lnTo>
                  <a:lnTo>
                    <a:pt x="64516" y="387095"/>
                  </a:lnTo>
                  <a:lnTo>
                    <a:pt x="39401" y="382024"/>
                  </a:lnTo>
                  <a:lnTo>
                    <a:pt x="18894" y="368196"/>
                  </a:lnTo>
                  <a:lnTo>
                    <a:pt x="5069" y="347689"/>
                  </a:lnTo>
                  <a:lnTo>
                    <a:pt x="0" y="322579"/>
                  </a:lnTo>
                  <a:lnTo>
                    <a:pt x="0" y="64515"/>
                  </a:lnTo>
                  <a:close/>
                </a:path>
              </a:pathLst>
            </a:custGeom>
            <a:ln w="160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84682" y="1269495"/>
              <a:ext cx="2493645" cy="1061720"/>
            </a:xfrm>
            <a:custGeom>
              <a:avLst/>
              <a:gdLst/>
              <a:ahLst/>
              <a:cxnLst/>
              <a:rect l="l" t="t" r="r" b="b"/>
              <a:pathLst>
                <a:path w="2493645" h="1061720">
                  <a:moveTo>
                    <a:pt x="2316353" y="0"/>
                  </a:moveTo>
                  <a:lnTo>
                    <a:pt x="176911" y="0"/>
                  </a:lnTo>
                  <a:lnTo>
                    <a:pt x="129882" y="6319"/>
                  </a:lnTo>
                  <a:lnTo>
                    <a:pt x="87622" y="24154"/>
                  </a:lnTo>
                  <a:lnTo>
                    <a:pt x="51817" y="51817"/>
                  </a:lnTo>
                  <a:lnTo>
                    <a:pt x="24154" y="87622"/>
                  </a:lnTo>
                  <a:lnTo>
                    <a:pt x="6319" y="129882"/>
                  </a:lnTo>
                  <a:lnTo>
                    <a:pt x="0" y="176911"/>
                  </a:lnTo>
                  <a:lnTo>
                    <a:pt x="0" y="884542"/>
                  </a:lnTo>
                  <a:lnTo>
                    <a:pt x="6319" y="931576"/>
                  </a:lnTo>
                  <a:lnTo>
                    <a:pt x="24154" y="973839"/>
                  </a:lnTo>
                  <a:lnTo>
                    <a:pt x="51817" y="1009646"/>
                  </a:lnTo>
                  <a:lnTo>
                    <a:pt x="87622" y="1037311"/>
                  </a:lnTo>
                  <a:lnTo>
                    <a:pt x="129882" y="1055146"/>
                  </a:lnTo>
                  <a:lnTo>
                    <a:pt x="176911" y="1061466"/>
                  </a:lnTo>
                  <a:lnTo>
                    <a:pt x="2316353" y="1061466"/>
                  </a:lnTo>
                  <a:lnTo>
                    <a:pt x="2363381" y="1055146"/>
                  </a:lnTo>
                  <a:lnTo>
                    <a:pt x="2405641" y="1037311"/>
                  </a:lnTo>
                  <a:lnTo>
                    <a:pt x="2441446" y="1009646"/>
                  </a:lnTo>
                  <a:lnTo>
                    <a:pt x="2469109" y="973839"/>
                  </a:lnTo>
                  <a:lnTo>
                    <a:pt x="2486944" y="931576"/>
                  </a:lnTo>
                  <a:lnTo>
                    <a:pt x="2493264" y="884542"/>
                  </a:lnTo>
                  <a:lnTo>
                    <a:pt x="2493264" y="176911"/>
                  </a:lnTo>
                  <a:lnTo>
                    <a:pt x="2486944" y="129882"/>
                  </a:lnTo>
                  <a:lnTo>
                    <a:pt x="2469109" y="87622"/>
                  </a:lnTo>
                  <a:lnTo>
                    <a:pt x="2441446" y="51817"/>
                  </a:lnTo>
                  <a:lnTo>
                    <a:pt x="2405641" y="24154"/>
                  </a:lnTo>
                  <a:lnTo>
                    <a:pt x="2363381" y="6319"/>
                  </a:lnTo>
                  <a:lnTo>
                    <a:pt x="2316353" y="0"/>
                  </a:lnTo>
                  <a:close/>
                </a:path>
              </a:pathLst>
            </a:custGeom>
            <a:solidFill>
              <a:srgbClr val="136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84682" y="1269495"/>
              <a:ext cx="2493645" cy="1061720"/>
            </a:xfrm>
            <a:custGeom>
              <a:avLst/>
              <a:gdLst/>
              <a:ahLst/>
              <a:cxnLst/>
              <a:rect l="l" t="t" r="r" b="b"/>
              <a:pathLst>
                <a:path w="2493645" h="1061720">
                  <a:moveTo>
                    <a:pt x="0" y="176911"/>
                  </a:moveTo>
                  <a:lnTo>
                    <a:pt x="6319" y="129882"/>
                  </a:lnTo>
                  <a:lnTo>
                    <a:pt x="24154" y="87622"/>
                  </a:lnTo>
                  <a:lnTo>
                    <a:pt x="51817" y="51817"/>
                  </a:lnTo>
                  <a:lnTo>
                    <a:pt x="87622" y="24154"/>
                  </a:lnTo>
                  <a:lnTo>
                    <a:pt x="129882" y="6319"/>
                  </a:lnTo>
                  <a:lnTo>
                    <a:pt x="176911" y="0"/>
                  </a:lnTo>
                  <a:lnTo>
                    <a:pt x="2316353" y="0"/>
                  </a:lnTo>
                  <a:lnTo>
                    <a:pt x="2363381" y="6319"/>
                  </a:lnTo>
                  <a:lnTo>
                    <a:pt x="2405641" y="24154"/>
                  </a:lnTo>
                  <a:lnTo>
                    <a:pt x="2441446" y="51817"/>
                  </a:lnTo>
                  <a:lnTo>
                    <a:pt x="2469109" y="87622"/>
                  </a:lnTo>
                  <a:lnTo>
                    <a:pt x="2486944" y="129882"/>
                  </a:lnTo>
                  <a:lnTo>
                    <a:pt x="2493264" y="176911"/>
                  </a:lnTo>
                  <a:lnTo>
                    <a:pt x="2493264" y="884542"/>
                  </a:lnTo>
                  <a:lnTo>
                    <a:pt x="2486944" y="931576"/>
                  </a:lnTo>
                  <a:lnTo>
                    <a:pt x="2469109" y="973839"/>
                  </a:lnTo>
                  <a:lnTo>
                    <a:pt x="2441446" y="1009646"/>
                  </a:lnTo>
                  <a:lnTo>
                    <a:pt x="2405641" y="1037311"/>
                  </a:lnTo>
                  <a:lnTo>
                    <a:pt x="2363381" y="1055146"/>
                  </a:lnTo>
                  <a:lnTo>
                    <a:pt x="2316353" y="1061466"/>
                  </a:lnTo>
                  <a:lnTo>
                    <a:pt x="176911" y="1061466"/>
                  </a:lnTo>
                  <a:lnTo>
                    <a:pt x="129882" y="1055146"/>
                  </a:lnTo>
                  <a:lnTo>
                    <a:pt x="87622" y="1037311"/>
                  </a:lnTo>
                  <a:lnTo>
                    <a:pt x="51817" y="1009646"/>
                  </a:lnTo>
                  <a:lnTo>
                    <a:pt x="24154" y="973839"/>
                  </a:lnTo>
                  <a:lnTo>
                    <a:pt x="6319" y="931576"/>
                  </a:lnTo>
                  <a:lnTo>
                    <a:pt x="0" y="884542"/>
                  </a:lnTo>
                  <a:lnTo>
                    <a:pt x="0" y="176911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872" y="1447038"/>
              <a:ext cx="2199893" cy="51053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872" y="1721358"/>
              <a:ext cx="1041653" cy="51053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7725" y="1721358"/>
              <a:ext cx="1676399" cy="510539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15429" y="1498881"/>
            <a:ext cx="21348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/>
              <a:t>PLOT</a:t>
            </a:r>
            <a:r>
              <a:rPr dirty="0" sz="1800" spc="-65"/>
              <a:t> </a:t>
            </a:r>
            <a:r>
              <a:rPr dirty="0" sz="1800"/>
              <a:t>NO</a:t>
            </a:r>
            <a:r>
              <a:rPr dirty="0" sz="1800" spc="-60"/>
              <a:t> </a:t>
            </a:r>
            <a:r>
              <a:rPr dirty="0" sz="1800"/>
              <a:t>P</a:t>
            </a:r>
            <a:r>
              <a:rPr dirty="0" sz="1800" spc="-50"/>
              <a:t> </a:t>
            </a:r>
            <a:r>
              <a:rPr dirty="0" sz="1800" spc="-25"/>
              <a:t>216 </a:t>
            </a:r>
            <a:r>
              <a:rPr dirty="0" sz="1800"/>
              <a:t>SIZE</a:t>
            </a:r>
            <a:r>
              <a:rPr dirty="0" sz="1800" spc="-5"/>
              <a:t> </a:t>
            </a:r>
            <a:r>
              <a:rPr dirty="0" sz="1800" spc="-10"/>
              <a:t>:156,931m2</a:t>
            </a:r>
            <a:endParaRPr sz="1800"/>
          </a:p>
        </p:txBody>
      </p:sp>
      <p:grpSp>
        <p:nvGrpSpPr>
          <p:cNvPr id="19" name="object 19" descr=""/>
          <p:cNvGrpSpPr/>
          <p:nvPr/>
        </p:nvGrpSpPr>
        <p:grpSpPr>
          <a:xfrm>
            <a:off x="1050036" y="1776222"/>
            <a:ext cx="6168390" cy="4909820"/>
            <a:chOff x="1050036" y="1776222"/>
            <a:chExt cx="6168390" cy="4909820"/>
          </a:xfrm>
        </p:grpSpPr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8416" y="1776222"/>
              <a:ext cx="3210305" cy="249173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3378326" y="1800987"/>
              <a:ext cx="3110865" cy="149225"/>
            </a:xfrm>
            <a:custGeom>
              <a:avLst/>
              <a:gdLst/>
              <a:ahLst/>
              <a:cxnLst/>
              <a:rect l="l" t="t" r="r" b="b"/>
              <a:pathLst>
                <a:path w="3110865" h="149225">
                  <a:moveTo>
                    <a:pt x="0" y="0"/>
                  </a:moveTo>
                  <a:lnTo>
                    <a:pt x="3110788" y="148945"/>
                  </a:lnTo>
                </a:path>
              </a:pathLst>
            </a:custGeom>
            <a:ln w="220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0036" y="4183379"/>
              <a:ext cx="4949951" cy="250240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9284" y="4262627"/>
              <a:ext cx="4719827" cy="2272283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100709" y="4234052"/>
              <a:ext cx="4777105" cy="2329815"/>
            </a:xfrm>
            <a:custGeom>
              <a:avLst/>
              <a:gdLst/>
              <a:ahLst/>
              <a:cxnLst/>
              <a:rect l="l" t="t" r="r" b="b"/>
              <a:pathLst>
                <a:path w="4777105" h="2329815">
                  <a:moveTo>
                    <a:pt x="0" y="0"/>
                  </a:moveTo>
                  <a:lnTo>
                    <a:pt x="4776978" y="0"/>
                  </a:lnTo>
                  <a:lnTo>
                    <a:pt x="4776978" y="2329434"/>
                  </a:lnTo>
                  <a:lnTo>
                    <a:pt x="0" y="2329434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82918" y="4239018"/>
              <a:ext cx="635507" cy="505955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6642735" y="4260724"/>
              <a:ext cx="516255" cy="386715"/>
            </a:xfrm>
            <a:custGeom>
              <a:avLst/>
              <a:gdLst/>
              <a:ahLst/>
              <a:cxnLst/>
              <a:rect l="l" t="t" r="r" b="b"/>
              <a:pathLst>
                <a:path w="516254" h="386714">
                  <a:moveTo>
                    <a:pt x="451484" y="0"/>
                  </a:moveTo>
                  <a:lnTo>
                    <a:pt x="64389" y="0"/>
                  </a:lnTo>
                  <a:lnTo>
                    <a:pt x="39326" y="5060"/>
                  </a:lnTo>
                  <a:lnTo>
                    <a:pt x="18859" y="18859"/>
                  </a:lnTo>
                  <a:lnTo>
                    <a:pt x="5060" y="39326"/>
                  </a:lnTo>
                  <a:lnTo>
                    <a:pt x="0" y="64389"/>
                  </a:lnTo>
                  <a:lnTo>
                    <a:pt x="0" y="321945"/>
                  </a:lnTo>
                  <a:lnTo>
                    <a:pt x="5060" y="347007"/>
                  </a:lnTo>
                  <a:lnTo>
                    <a:pt x="18859" y="367474"/>
                  </a:lnTo>
                  <a:lnTo>
                    <a:pt x="39326" y="381273"/>
                  </a:lnTo>
                  <a:lnTo>
                    <a:pt x="64389" y="386334"/>
                  </a:lnTo>
                  <a:lnTo>
                    <a:pt x="451484" y="386334"/>
                  </a:lnTo>
                  <a:lnTo>
                    <a:pt x="476547" y="381273"/>
                  </a:lnTo>
                  <a:lnTo>
                    <a:pt x="497014" y="367474"/>
                  </a:lnTo>
                  <a:lnTo>
                    <a:pt x="510813" y="347007"/>
                  </a:lnTo>
                  <a:lnTo>
                    <a:pt x="515873" y="321945"/>
                  </a:lnTo>
                  <a:lnTo>
                    <a:pt x="515873" y="64389"/>
                  </a:lnTo>
                  <a:lnTo>
                    <a:pt x="510813" y="39326"/>
                  </a:lnTo>
                  <a:lnTo>
                    <a:pt x="497014" y="18859"/>
                  </a:lnTo>
                  <a:lnTo>
                    <a:pt x="476547" y="5060"/>
                  </a:lnTo>
                  <a:lnTo>
                    <a:pt x="451484" y="0"/>
                  </a:lnTo>
                  <a:close/>
                </a:path>
              </a:pathLst>
            </a:custGeom>
            <a:solidFill>
              <a:srgbClr val="13699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875538" y="2478027"/>
            <a:ext cx="6291580" cy="2177415"/>
            <a:chOff x="875538" y="2478027"/>
            <a:chExt cx="6291580" cy="2177415"/>
          </a:xfrm>
        </p:grpSpPr>
        <p:sp>
          <p:nvSpPr>
            <p:cNvPr id="28" name="object 28" descr=""/>
            <p:cNvSpPr/>
            <p:nvPr/>
          </p:nvSpPr>
          <p:spPr>
            <a:xfrm>
              <a:off x="6642734" y="4260724"/>
              <a:ext cx="516255" cy="386715"/>
            </a:xfrm>
            <a:custGeom>
              <a:avLst/>
              <a:gdLst/>
              <a:ahLst/>
              <a:cxnLst/>
              <a:rect l="l" t="t" r="r" b="b"/>
              <a:pathLst>
                <a:path w="516254" h="386714">
                  <a:moveTo>
                    <a:pt x="0" y="64389"/>
                  </a:moveTo>
                  <a:lnTo>
                    <a:pt x="5060" y="39326"/>
                  </a:lnTo>
                  <a:lnTo>
                    <a:pt x="18859" y="18859"/>
                  </a:lnTo>
                  <a:lnTo>
                    <a:pt x="39326" y="5060"/>
                  </a:lnTo>
                  <a:lnTo>
                    <a:pt x="64389" y="0"/>
                  </a:lnTo>
                  <a:lnTo>
                    <a:pt x="451484" y="0"/>
                  </a:lnTo>
                  <a:lnTo>
                    <a:pt x="476547" y="5060"/>
                  </a:lnTo>
                  <a:lnTo>
                    <a:pt x="497014" y="18859"/>
                  </a:lnTo>
                  <a:lnTo>
                    <a:pt x="510813" y="39326"/>
                  </a:lnTo>
                  <a:lnTo>
                    <a:pt x="515873" y="64389"/>
                  </a:lnTo>
                  <a:lnTo>
                    <a:pt x="515873" y="321945"/>
                  </a:lnTo>
                  <a:lnTo>
                    <a:pt x="510813" y="347007"/>
                  </a:lnTo>
                  <a:lnTo>
                    <a:pt x="497014" y="367474"/>
                  </a:lnTo>
                  <a:lnTo>
                    <a:pt x="476547" y="381273"/>
                  </a:lnTo>
                  <a:lnTo>
                    <a:pt x="451484" y="386334"/>
                  </a:lnTo>
                  <a:lnTo>
                    <a:pt x="64389" y="386334"/>
                  </a:lnTo>
                  <a:lnTo>
                    <a:pt x="39326" y="381273"/>
                  </a:lnTo>
                  <a:lnTo>
                    <a:pt x="18859" y="367474"/>
                  </a:lnTo>
                  <a:lnTo>
                    <a:pt x="5060" y="347007"/>
                  </a:lnTo>
                  <a:lnTo>
                    <a:pt x="0" y="321945"/>
                  </a:lnTo>
                  <a:lnTo>
                    <a:pt x="0" y="64389"/>
                  </a:lnTo>
                  <a:close/>
                </a:path>
              </a:pathLst>
            </a:custGeom>
            <a:ln w="160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85063" y="2487552"/>
              <a:ext cx="2493645" cy="1061720"/>
            </a:xfrm>
            <a:custGeom>
              <a:avLst/>
              <a:gdLst/>
              <a:ahLst/>
              <a:cxnLst/>
              <a:rect l="l" t="t" r="r" b="b"/>
              <a:pathLst>
                <a:path w="2493645" h="1061720">
                  <a:moveTo>
                    <a:pt x="2316353" y="0"/>
                  </a:moveTo>
                  <a:lnTo>
                    <a:pt x="176911" y="0"/>
                  </a:lnTo>
                  <a:lnTo>
                    <a:pt x="129882" y="6319"/>
                  </a:lnTo>
                  <a:lnTo>
                    <a:pt x="87622" y="24154"/>
                  </a:lnTo>
                  <a:lnTo>
                    <a:pt x="51817" y="51817"/>
                  </a:lnTo>
                  <a:lnTo>
                    <a:pt x="24154" y="87622"/>
                  </a:lnTo>
                  <a:lnTo>
                    <a:pt x="6319" y="129882"/>
                  </a:lnTo>
                  <a:lnTo>
                    <a:pt x="0" y="176911"/>
                  </a:lnTo>
                  <a:lnTo>
                    <a:pt x="0" y="884542"/>
                  </a:lnTo>
                  <a:lnTo>
                    <a:pt x="6319" y="931576"/>
                  </a:lnTo>
                  <a:lnTo>
                    <a:pt x="24154" y="973839"/>
                  </a:lnTo>
                  <a:lnTo>
                    <a:pt x="51817" y="1009646"/>
                  </a:lnTo>
                  <a:lnTo>
                    <a:pt x="87622" y="1037311"/>
                  </a:lnTo>
                  <a:lnTo>
                    <a:pt x="129882" y="1055146"/>
                  </a:lnTo>
                  <a:lnTo>
                    <a:pt x="176911" y="1061466"/>
                  </a:lnTo>
                  <a:lnTo>
                    <a:pt x="2316353" y="1061466"/>
                  </a:lnTo>
                  <a:lnTo>
                    <a:pt x="2363381" y="1055146"/>
                  </a:lnTo>
                  <a:lnTo>
                    <a:pt x="2405641" y="1037311"/>
                  </a:lnTo>
                  <a:lnTo>
                    <a:pt x="2441446" y="1009646"/>
                  </a:lnTo>
                  <a:lnTo>
                    <a:pt x="2469109" y="973839"/>
                  </a:lnTo>
                  <a:lnTo>
                    <a:pt x="2486944" y="931576"/>
                  </a:lnTo>
                  <a:lnTo>
                    <a:pt x="2493264" y="884542"/>
                  </a:lnTo>
                  <a:lnTo>
                    <a:pt x="2493264" y="176911"/>
                  </a:lnTo>
                  <a:lnTo>
                    <a:pt x="2486944" y="129882"/>
                  </a:lnTo>
                  <a:lnTo>
                    <a:pt x="2469109" y="87622"/>
                  </a:lnTo>
                  <a:lnTo>
                    <a:pt x="2441446" y="51817"/>
                  </a:lnTo>
                  <a:lnTo>
                    <a:pt x="2405641" y="24154"/>
                  </a:lnTo>
                  <a:lnTo>
                    <a:pt x="2363381" y="6319"/>
                  </a:lnTo>
                  <a:lnTo>
                    <a:pt x="2316353" y="0"/>
                  </a:lnTo>
                  <a:close/>
                </a:path>
              </a:pathLst>
            </a:custGeom>
            <a:solidFill>
              <a:srgbClr val="136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85063" y="2487552"/>
              <a:ext cx="2493645" cy="1061720"/>
            </a:xfrm>
            <a:custGeom>
              <a:avLst/>
              <a:gdLst/>
              <a:ahLst/>
              <a:cxnLst/>
              <a:rect l="l" t="t" r="r" b="b"/>
              <a:pathLst>
                <a:path w="2493645" h="1061720">
                  <a:moveTo>
                    <a:pt x="0" y="176911"/>
                  </a:moveTo>
                  <a:lnTo>
                    <a:pt x="6319" y="129882"/>
                  </a:lnTo>
                  <a:lnTo>
                    <a:pt x="24154" y="87622"/>
                  </a:lnTo>
                  <a:lnTo>
                    <a:pt x="51817" y="51817"/>
                  </a:lnTo>
                  <a:lnTo>
                    <a:pt x="87622" y="24154"/>
                  </a:lnTo>
                  <a:lnTo>
                    <a:pt x="129882" y="6319"/>
                  </a:lnTo>
                  <a:lnTo>
                    <a:pt x="176911" y="0"/>
                  </a:lnTo>
                  <a:lnTo>
                    <a:pt x="2316353" y="0"/>
                  </a:lnTo>
                  <a:lnTo>
                    <a:pt x="2363381" y="6319"/>
                  </a:lnTo>
                  <a:lnTo>
                    <a:pt x="2405641" y="24154"/>
                  </a:lnTo>
                  <a:lnTo>
                    <a:pt x="2441446" y="51817"/>
                  </a:lnTo>
                  <a:lnTo>
                    <a:pt x="2469109" y="87622"/>
                  </a:lnTo>
                  <a:lnTo>
                    <a:pt x="2486944" y="129882"/>
                  </a:lnTo>
                  <a:lnTo>
                    <a:pt x="2493264" y="176911"/>
                  </a:lnTo>
                  <a:lnTo>
                    <a:pt x="2493264" y="884542"/>
                  </a:lnTo>
                  <a:lnTo>
                    <a:pt x="2486944" y="931576"/>
                  </a:lnTo>
                  <a:lnTo>
                    <a:pt x="2469109" y="973839"/>
                  </a:lnTo>
                  <a:lnTo>
                    <a:pt x="2441446" y="1009646"/>
                  </a:lnTo>
                  <a:lnTo>
                    <a:pt x="2405641" y="1037311"/>
                  </a:lnTo>
                  <a:lnTo>
                    <a:pt x="2363381" y="1055146"/>
                  </a:lnTo>
                  <a:lnTo>
                    <a:pt x="2316353" y="1061466"/>
                  </a:lnTo>
                  <a:lnTo>
                    <a:pt x="176911" y="1061466"/>
                  </a:lnTo>
                  <a:lnTo>
                    <a:pt x="129882" y="1055146"/>
                  </a:lnTo>
                  <a:lnTo>
                    <a:pt x="87622" y="1037311"/>
                  </a:lnTo>
                  <a:lnTo>
                    <a:pt x="51817" y="1009646"/>
                  </a:lnTo>
                  <a:lnTo>
                    <a:pt x="24154" y="973839"/>
                  </a:lnTo>
                  <a:lnTo>
                    <a:pt x="6319" y="931576"/>
                  </a:lnTo>
                  <a:lnTo>
                    <a:pt x="0" y="884542"/>
                  </a:lnTo>
                  <a:lnTo>
                    <a:pt x="0" y="17691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1015429" y="2716514"/>
            <a:ext cx="21342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PLOT</a:t>
            </a:r>
            <a:r>
              <a:rPr dirty="0" sz="1800" spc="-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NO</a:t>
            </a:r>
            <a:r>
              <a:rPr dirty="0" sz="1800" spc="-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dirty="0" sz="1800" spc="-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 Black"/>
                <a:cs typeface="Arial Black"/>
              </a:rPr>
              <a:t>1000 </a:t>
            </a:r>
            <a:r>
              <a:rPr dirty="0" sz="1800">
                <a:solidFill>
                  <a:srgbClr val="FFFFFF"/>
                </a:solidFill>
                <a:latin typeface="Arial Black"/>
                <a:cs typeface="Arial Black"/>
              </a:rPr>
              <a:t>SIZE</a:t>
            </a:r>
            <a:r>
              <a:rPr dirty="0" sz="18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Black"/>
                <a:cs typeface="Arial Black"/>
              </a:rPr>
              <a:t>:250,096m2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3262884" y="2928366"/>
            <a:ext cx="3430270" cy="1601470"/>
            <a:chOff x="3262884" y="2928366"/>
            <a:chExt cx="3430270" cy="1601470"/>
          </a:xfrm>
        </p:grpSpPr>
        <p:pic>
          <p:nvPicPr>
            <p:cNvPr id="33" name="object 3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62884" y="2928366"/>
              <a:ext cx="3429761" cy="1600961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3436455" y="3044223"/>
              <a:ext cx="3206750" cy="1410335"/>
            </a:xfrm>
            <a:custGeom>
              <a:avLst/>
              <a:gdLst/>
              <a:ahLst/>
              <a:cxnLst/>
              <a:rect l="l" t="t" r="r" b="b"/>
              <a:pathLst>
                <a:path w="3206750" h="1410335">
                  <a:moveTo>
                    <a:pt x="0" y="0"/>
                  </a:moveTo>
                  <a:lnTo>
                    <a:pt x="3206419" y="1409928"/>
                  </a:lnTo>
                </a:path>
              </a:pathLst>
            </a:custGeom>
            <a:ln w="220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3378328" y="3014449"/>
              <a:ext cx="85090" cy="69850"/>
            </a:xfrm>
            <a:custGeom>
              <a:avLst/>
              <a:gdLst/>
              <a:ahLst/>
              <a:cxnLst/>
              <a:rect l="l" t="t" r="r" b="b"/>
              <a:pathLst>
                <a:path w="85089" h="69850">
                  <a:moveTo>
                    <a:pt x="85090" y="0"/>
                  </a:moveTo>
                  <a:lnTo>
                    <a:pt x="0" y="4216"/>
                  </a:lnTo>
                  <a:lnTo>
                    <a:pt x="54419" y="69761"/>
                  </a:lnTo>
                  <a:lnTo>
                    <a:pt x="85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/>
          <p:nvPr/>
        </p:nvSpPr>
        <p:spPr>
          <a:xfrm>
            <a:off x="11481054" y="193547"/>
            <a:ext cx="432434" cy="391795"/>
          </a:xfrm>
          <a:custGeom>
            <a:avLst/>
            <a:gdLst/>
            <a:ahLst/>
            <a:cxnLst/>
            <a:rect l="l" t="t" r="r" b="b"/>
            <a:pathLst>
              <a:path w="432434" h="391795">
                <a:moveTo>
                  <a:pt x="432053" y="0"/>
                </a:moveTo>
                <a:lnTo>
                  <a:pt x="0" y="0"/>
                </a:lnTo>
                <a:lnTo>
                  <a:pt x="0" y="391667"/>
                </a:lnTo>
                <a:lnTo>
                  <a:pt x="432053" y="391667"/>
                </a:lnTo>
                <a:lnTo>
                  <a:pt x="43205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11553582" y="746659"/>
            <a:ext cx="307340" cy="168275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2135"/>
              </a:lnSpc>
            </a:pPr>
            <a:r>
              <a:rPr dirty="0" sz="1800" spc="-80">
                <a:latin typeface="Cambria"/>
                <a:cs typeface="Cambria"/>
              </a:rPr>
              <a:t>202</a:t>
            </a:r>
            <a:r>
              <a:rPr dirty="0" sz="1800" spc="-80">
                <a:latin typeface="Times New Roman"/>
                <a:cs typeface="Times New Roman"/>
              </a:rPr>
              <a:t>4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145">
                <a:latin typeface="Cambria"/>
                <a:cs typeface="Cambria"/>
              </a:rPr>
              <a:t>AQUAFAQ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8" name="object 38" descr=""/>
          <p:cNvSpPr/>
          <p:nvPr/>
        </p:nvSpPr>
        <p:spPr>
          <a:xfrm>
            <a:off x="11697843" y="2492120"/>
            <a:ext cx="0" cy="4316095"/>
          </a:xfrm>
          <a:custGeom>
            <a:avLst/>
            <a:gdLst/>
            <a:ahLst/>
            <a:cxnLst/>
            <a:rect l="l" t="t" r="r" b="b"/>
            <a:pathLst>
              <a:path w="0" h="4316095">
                <a:moveTo>
                  <a:pt x="0" y="0"/>
                </a:moveTo>
                <a:lnTo>
                  <a:pt x="0" y="4315904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2024-05-08T04:18:00Z</dcterms:created>
  <dcterms:modified xsi:type="dcterms:W3CDTF">2024-05-08T04:18:00Z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Created">
    <vt:filetime>2022-03-12T00:00:00Z</vt:filetime>
  </property>
  <property fmtid="{D5CDD505-2E9C-101B-9397-08002B2CF9AE}" pid="4" name="Creator">
    <vt:lpwstr>Acrobat PDFMaker 21 for PowerPoint</vt:lpwstr>
  </property>
  <property fmtid="{D5CDD505-2E9C-101B-9397-08002B2CF9AE}" pid="5" name="LastSaved">
    <vt:filetime>2024-05-08T00:00:00Z</vt:filetime>
  </property>
  <property fmtid="{D5CDD505-2E9C-101B-9397-08002B2CF9AE}" pid="6" name="Producer">
    <vt:lpwstr>Adobe PDF Library 21.1.174</vt:lpwstr>
  </property>
</Properties>
</file>